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71" r:id="rId2"/>
  </p:sldMasterIdLst>
  <p:notesMasterIdLst>
    <p:notesMasterId r:id="rId26"/>
  </p:notesMasterIdLst>
  <p:sldIdLst>
    <p:sldId id="618" r:id="rId3"/>
    <p:sldId id="622" r:id="rId4"/>
    <p:sldId id="655" r:id="rId5"/>
    <p:sldId id="658" r:id="rId6"/>
    <p:sldId id="656" r:id="rId7"/>
    <p:sldId id="659" r:id="rId8"/>
    <p:sldId id="660" r:id="rId9"/>
    <p:sldId id="657" r:id="rId10"/>
    <p:sldId id="661" r:id="rId11"/>
    <p:sldId id="662" r:id="rId12"/>
    <p:sldId id="663" r:id="rId13"/>
    <p:sldId id="664" r:id="rId14"/>
    <p:sldId id="665" r:id="rId15"/>
    <p:sldId id="654" r:id="rId16"/>
    <p:sldId id="643" r:id="rId17"/>
    <p:sldId id="640" r:id="rId18"/>
    <p:sldId id="639" r:id="rId19"/>
    <p:sldId id="638" r:id="rId20"/>
    <p:sldId id="646" r:id="rId21"/>
    <p:sldId id="647" r:id="rId22"/>
    <p:sldId id="648" r:id="rId23"/>
    <p:sldId id="650" r:id="rId24"/>
    <p:sldId id="617"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E1B491-96BB-6E08-A4C2-F5E862052160}" name="Cristhian David Bocanegra Valencia" initials="CB" userId="S::cd.bocanegra@uniandes.edu.co::5f750c4b-b3f4-408a-9214-a2c6833057b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C17"/>
    <a:srgbClr val="002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59" autoAdjust="0"/>
    <p:restoredTop sz="94930" autoAdjust="0"/>
  </p:normalViewPr>
  <p:slideViewPr>
    <p:cSldViewPr snapToGrid="0">
      <p:cViewPr varScale="1">
        <p:scale>
          <a:sx n="106" d="100"/>
          <a:sy n="106" d="100"/>
        </p:scale>
        <p:origin x="660" y="10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F1C535-1FA2-4837-898E-25F62E9B1345}" type="datetimeFigureOut">
              <a:rPr lang="es-MX" smtClean="0"/>
              <a:t>2025-01-28</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2F5158-4E8B-45B4-B665-9067169CE529}" type="slidenum">
              <a:rPr lang="es-MX" smtClean="0"/>
              <a:t>‹Nº›</a:t>
            </a:fld>
            <a:endParaRPr lang="es-MX"/>
          </a:p>
        </p:txBody>
      </p:sp>
    </p:spTree>
    <p:extLst>
      <p:ext uri="{BB962C8B-B14F-4D97-AF65-F5344CB8AC3E}">
        <p14:creationId xmlns:p14="http://schemas.microsoft.com/office/powerpoint/2010/main" val="208420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6" name="Google Shape;7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6" name="Google Shape;16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2AA78-68D5-B853-E801-4F94C178ED41}"/>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pic>
        <p:nvPicPr>
          <p:cNvPr id="4" name="Imagen 3" descr="Logotipo, nombre de la empresa&#10;&#10;Descripción generada automáticamente">
            <a:extLst>
              <a:ext uri="{FF2B5EF4-FFF2-40B4-BE49-F238E27FC236}">
                <a16:creationId xmlns:a16="http://schemas.microsoft.com/office/drawing/2014/main" id="{B6960CAE-64E6-EBD2-6A8A-8C98CFC8EF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8954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8"/>
        <p:cNvGrpSpPr/>
        <p:nvPr/>
      </p:nvGrpSpPr>
      <p:grpSpPr>
        <a:xfrm>
          <a:off x="0" y="0"/>
          <a:ext cx="0" cy="0"/>
          <a:chOff x="0" y="0"/>
          <a:chExt cx="0" cy="0"/>
        </a:xfrm>
      </p:grpSpPr>
      <p:pic>
        <p:nvPicPr>
          <p:cNvPr id="9" name="Google Shape;9;p20"/>
          <p:cNvPicPr preferRelativeResize="0"/>
          <p:nvPr/>
        </p:nvPicPr>
        <p:blipFill rotWithShape="1">
          <a:blip r:embed="rId2">
            <a:alphaModFix/>
          </a:blip>
          <a:srcRect/>
          <a:stretch/>
        </p:blipFill>
        <p:spPr>
          <a:xfrm>
            <a:off x="0" y="0"/>
            <a:ext cx="12184380" cy="6848856"/>
          </a:xfrm>
          <a:prstGeom prst="rect">
            <a:avLst/>
          </a:prstGeom>
          <a:noFill/>
          <a:ln>
            <a:noFill/>
          </a:ln>
        </p:spPr>
      </p:pic>
      <p:sp>
        <p:nvSpPr>
          <p:cNvPr id="10" name="Google Shape;10;p20"/>
          <p:cNvSpPr txBox="1">
            <a:spLocks noGrp="1"/>
          </p:cNvSpPr>
          <p:nvPr>
            <p:ph type="body" idx="1"/>
          </p:nvPr>
        </p:nvSpPr>
        <p:spPr>
          <a:xfrm>
            <a:off x="8089900" y="447675"/>
            <a:ext cx="3946525" cy="715963"/>
          </a:xfrm>
          <a:prstGeom prst="rect">
            <a:avLst/>
          </a:prstGeom>
          <a:noFill/>
          <a:ln>
            <a:noFill/>
          </a:ln>
        </p:spPr>
        <p:txBody>
          <a:bodyPr spcFirstLastPara="1" wrap="square" lIns="91425" tIns="45700" rIns="91425" bIns="45700" anchor="t" anchorCtr="0">
            <a:normAutofit/>
          </a:bodyPr>
          <a:lstStyle>
            <a:lvl1pPr marL="457200" lvl="0" indent="-342900" algn="r">
              <a:lnSpc>
                <a:spcPct val="90000"/>
              </a:lnSpc>
              <a:spcBef>
                <a:spcPts val="1000"/>
              </a:spcBef>
              <a:spcAft>
                <a:spcPts val="0"/>
              </a:spcAft>
              <a:buClr>
                <a:schemeClr val="lt1"/>
              </a:buClr>
              <a:buSzPts val="1800"/>
              <a:buChar char="•"/>
              <a:defRPr sz="1800">
                <a:solidFill>
                  <a:schemeClr val="lt1"/>
                </a:solidFill>
              </a:defRPr>
            </a:lvl1pPr>
            <a:lvl2pPr marL="914400" lvl="1" indent="-381000" algn="r">
              <a:lnSpc>
                <a:spcPct val="90000"/>
              </a:lnSpc>
              <a:spcBef>
                <a:spcPts val="500"/>
              </a:spcBef>
              <a:spcAft>
                <a:spcPts val="0"/>
              </a:spcAft>
              <a:buClr>
                <a:schemeClr val="lt1"/>
              </a:buClr>
              <a:buSzPts val="2400"/>
              <a:buChar char="•"/>
              <a:defRPr sz="2400">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76192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6"/>
        <p:cNvGrpSpPr/>
        <p:nvPr/>
      </p:nvGrpSpPr>
      <p:grpSpPr>
        <a:xfrm>
          <a:off x="0" y="0"/>
          <a:ext cx="0" cy="0"/>
          <a:chOff x="0" y="0"/>
          <a:chExt cx="0" cy="0"/>
        </a:xfrm>
      </p:grpSpPr>
      <p:pic>
        <p:nvPicPr>
          <p:cNvPr id="17" name="Google Shape;17;p22"/>
          <p:cNvPicPr preferRelativeResize="0"/>
          <p:nvPr/>
        </p:nvPicPr>
        <p:blipFill rotWithShape="1">
          <a:blip r:embed="rId2">
            <a:alphaModFix/>
          </a:blip>
          <a:srcRect/>
          <a:stretch/>
        </p:blipFill>
        <p:spPr>
          <a:xfrm>
            <a:off x="0" y="0"/>
            <a:ext cx="12184404" cy="6848870"/>
          </a:xfrm>
          <a:prstGeom prst="rect">
            <a:avLst/>
          </a:prstGeom>
          <a:noFill/>
          <a:ln>
            <a:noFill/>
          </a:ln>
        </p:spPr>
      </p:pic>
      <p:sp>
        <p:nvSpPr>
          <p:cNvPr id="18" name="Google Shape;18;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F3864"/>
              </a:buClr>
              <a:buSzPts val="6000"/>
              <a:buFont typeface="Arial"/>
              <a:buNone/>
              <a:defRPr sz="6000" b="1">
                <a:latin typeface="Metropolis" panose="00000500000000000000"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1F3864"/>
              </a:buClr>
              <a:buSzPts val="2400"/>
              <a:buNone/>
              <a:defRPr sz="2400">
                <a:latin typeface="Metropolis" panose="00000500000000000000" pitchFamily="50" charset="0"/>
              </a:defRPr>
            </a:lvl1pPr>
            <a:lvl2pPr lvl="1" algn="ctr">
              <a:lnSpc>
                <a:spcPct val="90000"/>
              </a:lnSpc>
              <a:spcBef>
                <a:spcPts val="500"/>
              </a:spcBef>
              <a:spcAft>
                <a:spcPts val="0"/>
              </a:spcAft>
              <a:buClr>
                <a:srgbClr val="1F3864"/>
              </a:buClr>
              <a:buSzPts val="2000"/>
              <a:buNone/>
              <a:defRPr sz="2000"/>
            </a:lvl2pPr>
            <a:lvl3pPr lvl="2" algn="ctr">
              <a:lnSpc>
                <a:spcPct val="90000"/>
              </a:lnSpc>
              <a:spcBef>
                <a:spcPts val="500"/>
              </a:spcBef>
              <a:spcAft>
                <a:spcPts val="0"/>
              </a:spcAft>
              <a:buClr>
                <a:srgbClr val="1F3864"/>
              </a:buClr>
              <a:buSzPts val="1800"/>
              <a:buNone/>
              <a:defRPr sz="1800"/>
            </a:lvl3pPr>
            <a:lvl4pPr lvl="3" algn="ctr">
              <a:lnSpc>
                <a:spcPct val="90000"/>
              </a:lnSpc>
              <a:spcBef>
                <a:spcPts val="500"/>
              </a:spcBef>
              <a:spcAft>
                <a:spcPts val="0"/>
              </a:spcAft>
              <a:buClr>
                <a:srgbClr val="1F3864"/>
              </a:buClr>
              <a:buSzPts val="1600"/>
              <a:buNone/>
              <a:defRPr sz="1600"/>
            </a:lvl4pPr>
            <a:lvl5pPr lvl="4" algn="ctr">
              <a:lnSpc>
                <a:spcPct val="90000"/>
              </a:lnSpc>
              <a:spcBef>
                <a:spcPts val="500"/>
              </a:spcBef>
              <a:spcAft>
                <a:spcPts val="0"/>
              </a:spcAft>
              <a:buClr>
                <a:srgbClr val="1F3864"/>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63281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ítulo y objetos">
  <p:cSld name="1_Título y objetos">
    <p:spTree>
      <p:nvGrpSpPr>
        <p:cNvPr id="1" name="Shape 20"/>
        <p:cNvGrpSpPr/>
        <p:nvPr/>
      </p:nvGrpSpPr>
      <p:grpSpPr>
        <a:xfrm>
          <a:off x="0" y="0"/>
          <a:ext cx="0" cy="0"/>
          <a:chOff x="0" y="0"/>
          <a:chExt cx="0" cy="0"/>
        </a:xfrm>
      </p:grpSpPr>
      <p:sp>
        <p:nvSpPr>
          <p:cNvPr id="21" name="Google Shape;21;p23"/>
          <p:cNvSpPr txBox="1">
            <a:spLocks noGrp="1"/>
          </p:cNvSpPr>
          <p:nvPr>
            <p:ph type="body" idx="1"/>
          </p:nvPr>
        </p:nvSpPr>
        <p:spPr>
          <a:xfrm>
            <a:off x="6291470" y="1825625"/>
            <a:ext cx="5492316" cy="4667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F3864"/>
              </a:buClr>
              <a:buSzPts val="1800"/>
              <a:buChar char="•"/>
              <a:defRPr>
                <a:latin typeface="Metropolis" panose="00000500000000000000" pitchFamily="50" charset="0"/>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 name="Google Shape;22;p23"/>
          <p:cNvSpPr txBox="1">
            <a:spLocks noGrp="1"/>
          </p:cNvSpPr>
          <p:nvPr>
            <p:ph type="title"/>
          </p:nvPr>
        </p:nvSpPr>
        <p:spPr>
          <a:xfrm>
            <a:off x="6291469" y="365125"/>
            <a:ext cx="549231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F3864"/>
              </a:buClr>
              <a:buSzPts val="1800"/>
              <a:buNone/>
              <a:defRPr b="1">
                <a:latin typeface="Metropolis" panose="00000500000000000000"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23"/>
          <p:cNvSpPr txBox="1"/>
          <p:nvPr/>
        </p:nvSpPr>
        <p:spPr>
          <a:xfrm>
            <a:off x="408214" y="5127171"/>
            <a:ext cx="455567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0" i="0" u="none" strike="noStrike" cap="none" dirty="0">
                <a:solidFill>
                  <a:schemeClr val="lt1"/>
                </a:solidFill>
                <a:latin typeface="Arial"/>
                <a:ea typeface="Arial"/>
                <a:cs typeface="Arial"/>
                <a:sym typeface="Arial"/>
              </a:rPr>
              <a:t>INTRODUCCIÓN</a:t>
            </a:r>
            <a:endParaRPr sz="3600" dirty="0">
              <a:solidFill>
                <a:schemeClr val="lt1"/>
              </a:solidFill>
              <a:latin typeface="Arial"/>
              <a:ea typeface="Arial"/>
              <a:cs typeface="Arial"/>
              <a:sym typeface="Arial"/>
            </a:endParaRPr>
          </a:p>
        </p:txBody>
      </p:sp>
      <p:pic>
        <p:nvPicPr>
          <p:cNvPr id="24" name="Google Shape;24;p23"/>
          <p:cNvPicPr preferRelativeResize="0">
            <a:picLocks/>
          </p:cNvPicPr>
          <p:nvPr/>
        </p:nvPicPr>
        <p:blipFill rotWithShape="1">
          <a:blip r:embed="rId2">
            <a:alphaModFix/>
          </a:blip>
          <a:srcRect/>
          <a:stretch/>
        </p:blipFill>
        <p:spPr>
          <a:xfrm>
            <a:off x="0" y="-15204"/>
            <a:ext cx="12184404" cy="6848870"/>
          </a:xfrm>
          <a:prstGeom prst="rect">
            <a:avLst/>
          </a:prstGeom>
          <a:noFill/>
          <a:ln>
            <a:noFill/>
          </a:ln>
        </p:spPr>
      </p:pic>
      <p:sp>
        <p:nvSpPr>
          <p:cNvPr id="25" name="Google Shape;25;p23"/>
          <p:cNvSpPr txBox="1">
            <a:spLocks noGrp="1"/>
          </p:cNvSpPr>
          <p:nvPr>
            <p:ph type="body" idx="2"/>
          </p:nvPr>
        </p:nvSpPr>
        <p:spPr>
          <a:xfrm>
            <a:off x="377825" y="5108575"/>
            <a:ext cx="5237163" cy="5572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b="1">
                <a:solidFill>
                  <a:schemeClr val="lt1"/>
                </a:solidFill>
                <a:latin typeface="Metropolis" panose="00000500000000000000" pitchFamily="50" charset="0"/>
                <a:ea typeface="Metropolis" panose="00000500000000000000" pitchFamily="50" charset="0"/>
                <a:cs typeface="Arial"/>
                <a:sym typeface="Arial"/>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4001096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ítulo y objetos">
  <p:cSld name="2_Título y objetos">
    <p:spTree>
      <p:nvGrpSpPr>
        <p:cNvPr id="1" name="Shape 26"/>
        <p:cNvGrpSpPr/>
        <p:nvPr/>
      </p:nvGrpSpPr>
      <p:grpSpPr>
        <a:xfrm>
          <a:off x="0" y="0"/>
          <a:ext cx="0" cy="0"/>
          <a:chOff x="0" y="0"/>
          <a:chExt cx="0" cy="0"/>
        </a:xfrm>
      </p:grpSpPr>
      <p:pic>
        <p:nvPicPr>
          <p:cNvPr id="27" name="Google Shape;27;p24"/>
          <p:cNvPicPr preferRelativeResize="0"/>
          <p:nvPr/>
        </p:nvPicPr>
        <p:blipFill rotWithShape="1">
          <a:blip r:embed="rId2">
            <a:alphaModFix/>
          </a:blip>
          <a:srcRect/>
          <a:stretch/>
        </p:blipFill>
        <p:spPr>
          <a:xfrm>
            <a:off x="3798" y="4565"/>
            <a:ext cx="12184404" cy="6848870"/>
          </a:xfrm>
          <a:prstGeom prst="rect">
            <a:avLst/>
          </a:prstGeom>
          <a:noFill/>
          <a:ln>
            <a:noFill/>
          </a:ln>
        </p:spPr>
      </p:pic>
      <p:sp>
        <p:nvSpPr>
          <p:cNvPr id="28" name="Google Shape;28;p24"/>
          <p:cNvSpPr txBox="1">
            <a:spLocks noGrp="1"/>
          </p:cNvSpPr>
          <p:nvPr>
            <p:ph type="body" idx="1"/>
          </p:nvPr>
        </p:nvSpPr>
        <p:spPr>
          <a:xfrm>
            <a:off x="6291470" y="1825625"/>
            <a:ext cx="5492316" cy="4667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F3864"/>
              </a:buClr>
              <a:buSzPts val="1800"/>
              <a:buChar char="•"/>
              <a:defRPr b="0">
                <a:latin typeface="Metropolis" panose="00000500000000000000" pitchFamily="50" charset="0"/>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9" name="Google Shape;29;p24"/>
          <p:cNvSpPr txBox="1">
            <a:spLocks noGrp="1"/>
          </p:cNvSpPr>
          <p:nvPr>
            <p:ph type="title"/>
          </p:nvPr>
        </p:nvSpPr>
        <p:spPr>
          <a:xfrm>
            <a:off x="6291469" y="365125"/>
            <a:ext cx="549231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F3864"/>
              </a:buClr>
              <a:buSzPts val="1800"/>
              <a:buNone/>
              <a:defRPr b="1">
                <a:latin typeface="Metropolis" panose="00000500000000000000"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0" name="Google Shape;30;p24"/>
          <p:cNvSpPr txBox="1">
            <a:spLocks noGrp="1"/>
          </p:cNvSpPr>
          <p:nvPr>
            <p:ph type="body" idx="2"/>
          </p:nvPr>
        </p:nvSpPr>
        <p:spPr>
          <a:xfrm>
            <a:off x="377825" y="5108575"/>
            <a:ext cx="5237163" cy="5572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b="1">
                <a:solidFill>
                  <a:schemeClr val="lt1"/>
                </a:solidFill>
                <a:latin typeface="Metropolis" panose="00000500000000000000" pitchFamily="50" charset="0"/>
                <a:ea typeface="Metropolis" panose="00000500000000000000" pitchFamily="50" charset="0"/>
                <a:cs typeface="Arial"/>
                <a:sym typeface="Arial"/>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870002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ítulo y objetos">
  <p:cSld name="3_Título y objetos">
    <p:spTree>
      <p:nvGrpSpPr>
        <p:cNvPr id="1" name="Shape 41"/>
        <p:cNvGrpSpPr/>
        <p:nvPr/>
      </p:nvGrpSpPr>
      <p:grpSpPr>
        <a:xfrm>
          <a:off x="0" y="0"/>
          <a:ext cx="0" cy="0"/>
          <a:chOff x="0" y="0"/>
          <a:chExt cx="0" cy="0"/>
        </a:xfrm>
      </p:grpSpPr>
      <p:sp>
        <p:nvSpPr>
          <p:cNvPr id="42" name="Google Shape;42;p27"/>
          <p:cNvSpPr txBox="1">
            <a:spLocks noGrp="1"/>
          </p:cNvSpPr>
          <p:nvPr>
            <p:ph type="body" idx="1"/>
          </p:nvPr>
        </p:nvSpPr>
        <p:spPr>
          <a:xfrm>
            <a:off x="6291470" y="1825625"/>
            <a:ext cx="5492316" cy="4667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F3864"/>
              </a:buClr>
              <a:buSzPts val="1800"/>
              <a:buChar char="•"/>
              <a:defRPr b="1">
                <a:latin typeface="Metropolis" panose="00000500000000000000" pitchFamily="50" charset="0"/>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3" name="Google Shape;43;p27"/>
          <p:cNvSpPr txBox="1">
            <a:spLocks noGrp="1"/>
          </p:cNvSpPr>
          <p:nvPr>
            <p:ph type="title"/>
          </p:nvPr>
        </p:nvSpPr>
        <p:spPr>
          <a:xfrm>
            <a:off x="6291469" y="365125"/>
            <a:ext cx="549231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F3864"/>
              </a:buClr>
              <a:buSzPts val="1800"/>
              <a:buNone/>
              <a:defRPr b="1">
                <a:latin typeface="Metropolis" panose="00000500000000000000"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4" name="Google Shape;44;p27"/>
          <p:cNvSpPr txBox="1"/>
          <p:nvPr/>
        </p:nvSpPr>
        <p:spPr>
          <a:xfrm>
            <a:off x="408214" y="5127171"/>
            <a:ext cx="455567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dirty="0">
                <a:solidFill>
                  <a:schemeClr val="lt1"/>
                </a:solidFill>
                <a:latin typeface="Arial"/>
                <a:ea typeface="Arial"/>
                <a:cs typeface="Arial"/>
                <a:sym typeface="Arial"/>
              </a:rPr>
              <a:t>INTRODUCCIÓN</a:t>
            </a:r>
            <a:endParaRPr sz="3600" dirty="0">
              <a:solidFill>
                <a:schemeClr val="lt1"/>
              </a:solidFill>
              <a:latin typeface="Arial"/>
              <a:ea typeface="Arial"/>
              <a:cs typeface="Arial"/>
              <a:sym typeface="Arial"/>
            </a:endParaRPr>
          </a:p>
        </p:txBody>
      </p:sp>
      <p:pic>
        <p:nvPicPr>
          <p:cNvPr id="45" name="Google Shape;45;p27"/>
          <p:cNvPicPr preferRelativeResize="0"/>
          <p:nvPr/>
        </p:nvPicPr>
        <p:blipFill rotWithShape="1">
          <a:blip r:embed="rId2">
            <a:alphaModFix/>
          </a:blip>
          <a:srcRect/>
          <a:stretch/>
        </p:blipFill>
        <p:spPr>
          <a:xfrm>
            <a:off x="0" y="0"/>
            <a:ext cx="12184404" cy="6848870"/>
          </a:xfrm>
          <a:prstGeom prst="rect">
            <a:avLst/>
          </a:prstGeom>
          <a:noFill/>
          <a:ln>
            <a:noFill/>
          </a:ln>
        </p:spPr>
      </p:pic>
      <p:sp>
        <p:nvSpPr>
          <p:cNvPr id="46" name="Google Shape;46;p27"/>
          <p:cNvSpPr txBox="1">
            <a:spLocks noGrp="1"/>
          </p:cNvSpPr>
          <p:nvPr>
            <p:ph type="body" idx="2"/>
          </p:nvPr>
        </p:nvSpPr>
        <p:spPr>
          <a:xfrm>
            <a:off x="377825" y="5108575"/>
            <a:ext cx="5237163" cy="5572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b="1">
                <a:solidFill>
                  <a:schemeClr val="lt1"/>
                </a:solidFill>
                <a:latin typeface="Metropolis" panose="00000500000000000000" pitchFamily="50" charset="0"/>
                <a:ea typeface="Metropolis" panose="00000500000000000000" pitchFamily="50" charset="0"/>
                <a:cs typeface="Arial"/>
                <a:sym typeface="Arial"/>
              </a:defRPr>
            </a:lvl1pPr>
            <a:lvl2pPr marL="914400" lvl="1" indent="-342900" algn="l">
              <a:lnSpc>
                <a:spcPct val="90000"/>
              </a:lnSpc>
              <a:spcBef>
                <a:spcPts val="500"/>
              </a:spcBef>
              <a:spcAft>
                <a:spcPts val="0"/>
              </a:spcAft>
              <a:buClr>
                <a:srgbClr val="1F3864"/>
              </a:buClr>
              <a:buSzPts val="1800"/>
              <a:buChar char="•"/>
              <a:defRPr/>
            </a:lvl2pPr>
            <a:lvl3pPr marL="1371600" lvl="2" indent="-342900" algn="l">
              <a:lnSpc>
                <a:spcPct val="90000"/>
              </a:lnSpc>
              <a:spcBef>
                <a:spcPts val="500"/>
              </a:spcBef>
              <a:spcAft>
                <a:spcPts val="0"/>
              </a:spcAft>
              <a:buClr>
                <a:srgbClr val="1F3864"/>
              </a:buClr>
              <a:buSzPts val="1800"/>
              <a:buChar char="•"/>
              <a:defRPr/>
            </a:lvl3pPr>
            <a:lvl4pPr marL="1828800" lvl="3" indent="-342900" algn="l">
              <a:lnSpc>
                <a:spcPct val="90000"/>
              </a:lnSpc>
              <a:spcBef>
                <a:spcPts val="500"/>
              </a:spcBef>
              <a:spcAft>
                <a:spcPts val="0"/>
              </a:spcAft>
              <a:buClr>
                <a:srgbClr val="1F3864"/>
              </a:buClr>
              <a:buSzPts val="1800"/>
              <a:buChar char="•"/>
              <a:defRPr/>
            </a:lvl4pPr>
            <a:lvl5pPr marL="2286000" lvl="4" indent="-342900" algn="l">
              <a:lnSpc>
                <a:spcPct val="90000"/>
              </a:lnSpc>
              <a:spcBef>
                <a:spcPts val="500"/>
              </a:spcBef>
              <a:spcAft>
                <a:spcPts val="0"/>
              </a:spcAft>
              <a:buClr>
                <a:srgbClr val="1F3864"/>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800466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6DAAA243-727D-646B-F211-F5168F78408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596" y="4565"/>
            <a:ext cx="12184404" cy="6848870"/>
          </a:xfrm>
          <a:prstGeom prst="rect">
            <a:avLst/>
          </a:prstGeom>
        </p:spPr>
      </p:pic>
      <p:sp>
        <p:nvSpPr>
          <p:cNvPr id="3" name="Marcador de contenido 2">
            <a:extLst>
              <a:ext uri="{FF2B5EF4-FFF2-40B4-BE49-F238E27FC236}">
                <a16:creationId xmlns:a16="http://schemas.microsoft.com/office/drawing/2014/main" id="{03ABB919-0FDD-D30B-A7F0-3CA8C8CA07B7}"/>
              </a:ext>
            </a:extLst>
          </p:cNvPr>
          <p:cNvSpPr>
            <a:spLocks noGrp="1"/>
          </p:cNvSpPr>
          <p:nvPr>
            <p:ph idx="1"/>
          </p:nvPr>
        </p:nvSpPr>
        <p:spPr>
          <a:xfrm>
            <a:off x="6291470" y="1825625"/>
            <a:ext cx="5492316" cy="4667250"/>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Título 6">
            <a:extLst>
              <a:ext uri="{FF2B5EF4-FFF2-40B4-BE49-F238E27FC236}">
                <a16:creationId xmlns:a16="http://schemas.microsoft.com/office/drawing/2014/main" id="{F27457AF-6906-E07B-5777-F124B4A8C7D1}"/>
              </a:ext>
            </a:extLst>
          </p:cNvPr>
          <p:cNvSpPr>
            <a:spLocks noGrp="1"/>
          </p:cNvSpPr>
          <p:nvPr>
            <p:ph type="title"/>
          </p:nvPr>
        </p:nvSpPr>
        <p:spPr>
          <a:xfrm>
            <a:off x="6291469" y="365125"/>
            <a:ext cx="5492315" cy="1325563"/>
          </a:xfrm>
        </p:spPr>
        <p:txBody>
          <a:bodyPr/>
          <a:lstStyle/>
          <a:p>
            <a:r>
              <a:rPr lang="es-ES" dirty="0"/>
              <a:t>Haga clic para modificar el estilo de título del patrón</a:t>
            </a:r>
            <a:endParaRPr lang="es-CO" dirty="0"/>
          </a:p>
        </p:txBody>
      </p:sp>
      <p:sp>
        <p:nvSpPr>
          <p:cNvPr id="11" name="Marcador de contenido 10">
            <a:extLst>
              <a:ext uri="{FF2B5EF4-FFF2-40B4-BE49-F238E27FC236}">
                <a16:creationId xmlns:a16="http://schemas.microsoft.com/office/drawing/2014/main" id="{CB93E82C-9718-D61A-453E-FD2B6A4463F2}"/>
              </a:ext>
            </a:extLst>
          </p:cNvPr>
          <p:cNvSpPr>
            <a:spLocks noGrp="1"/>
          </p:cNvSpPr>
          <p:nvPr>
            <p:ph sz="quarter" idx="10" hasCustomPrompt="1"/>
          </p:nvPr>
        </p:nvSpPr>
        <p:spPr>
          <a:xfrm>
            <a:off x="377825" y="5108575"/>
            <a:ext cx="5237163" cy="557213"/>
          </a:xfrm>
        </p:spPr>
        <p:txBody>
          <a:bodyPr/>
          <a:lstStyle>
            <a:lvl1pPr marL="0" indent="0">
              <a:buNone/>
              <a:defRPr>
                <a:solidFill>
                  <a:schemeClr val="bg1"/>
                </a:solidFill>
                <a:latin typeface="Metropolis Black" panose="00000A00000000000000" pitchFamily="50" charset="0"/>
              </a:defRPr>
            </a:lvl1pPr>
          </a:lstStyle>
          <a:p>
            <a:pPr lvl="0"/>
            <a:r>
              <a:rPr lang="es-ES" dirty="0"/>
              <a:t>HAGA CLIC PARA MODIFICAR LOS ESTILOS DE TEXTO DEL PATRÓN</a:t>
            </a:r>
          </a:p>
        </p:txBody>
      </p:sp>
    </p:spTree>
    <p:extLst>
      <p:ext uri="{BB962C8B-B14F-4D97-AF65-F5344CB8AC3E}">
        <p14:creationId xmlns:p14="http://schemas.microsoft.com/office/powerpoint/2010/main" val="1418649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033638E-E749-6778-C374-A226F257138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84404" cy="6848870"/>
          </a:xfrm>
          <a:prstGeom prst="rect">
            <a:avLst/>
          </a:prstGeom>
        </p:spPr>
      </p:pic>
      <p:sp>
        <p:nvSpPr>
          <p:cNvPr id="7" name="CuadroTexto 6">
            <a:extLst>
              <a:ext uri="{FF2B5EF4-FFF2-40B4-BE49-F238E27FC236}">
                <a16:creationId xmlns:a16="http://schemas.microsoft.com/office/drawing/2014/main" id="{F1E02943-AF82-E0AB-679A-8EDC664CBC5B}"/>
              </a:ext>
            </a:extLst>
          </p:cNvPr>
          <p:cNvSpPr txBox="1"/>
          <p:nvPr userDrawn="1"/>
        </p:nvSpPr>
        <p:spPr>
          <a:xfrm>
            <a:off x="9885873" y="6064220"/>
            <a:ext cx="1404257" cy="338554"/>
          </a:xfrm>
          <a:prstGeom prst="rect">
            <a:avLst/>
          </a:prstGeom>
          <a:noFill/>
        </p:spPr>
        <p:txBody>
          <a:bodyPr wrap="square" rtlCol="0">
            <a:spAutoFit/>
          </a:bodyPr>
          <a:lstStyle/>
          <a:p>
            <a:pPr algn="ctr"/>
            <a:r>
              <a:rPr lang="es-ES" sz="800" dirty="0">
                <a:solidFill>
                  <a:schemeClr val="accent1">
                    <a:lumMod val="50000"/>
                  </a:schemeClr>
                </a:solidFill>
                <a:latin typeface="Metropolis Extra Bold" panose="00000900000000000000" pitchFamily="50" charset="0"/>
              </a:rPr>
              <a:t>PROYECTO DE INVESTIGACIÓN SETP</a:t>
            </a:r>
            <a:endParaRPr lang="es-CO" sz="800" dirty="0">
              <a:solidFill>
                <a:schemeClr val="accent1">
                  <a:lumMod val="50000"/>
                </a:schemeClr>
              </a:solidFill>
              <a:latin typeface="Metropolis Extra Bold" panose="00000900000000000000" pitchFamily="50" charset="0"/>
            </a:endParaRPr>
          </a:p>
        </p:txBody>
      </p:sp>
      <p:sp>
        <p:nvSpPr>
          <p:cNvPr id="2" name="Título 1">
            <a:extLst>
              <a:ext uri="{FF2B5EF4-FFF2-40B4-BE49-F238E27FC236}">
                <a16:creationId xmlns:a16="http://schemas.microsoft.com/office/drawing/2014/main" id="{8419D377-36B7-1555-E2E7-289919BADD08}"/>
              </a:ext>
            </a:extLst>
          </p:cNvPr>
          <p:cNvSpPr>
            <a:spLocks noGrp="1"/>
          </p:cNvSpPr>
          <p:nvPr>
            <p:ph type="title"/>
          </p:nvPr>
        </p:nvSpPr>
        <p:spPr/>
        <p:txBody>
          <a:bodyPr/>
          <a:lstStyle/>
          <a:p>
            <a:r>
              <a:rPr lang="es-ES"/>
              <a:t>Haga clic para modificar el estilo de título del patrón</a:t>
            </a:r>
            <a:endParaRPr lang="es-CO"/>
          </a:p>
        </p:txBody>
      </p:sp>
      <p:sp>
        <p:nvSpPr>
          <p:cNvPr id="5" name="Marcador de texto 4">
            <a:extLst>
              <a:ext uri="{FF2B5EF4-FFF2-40B4-BE49-F238E27FC236}">
                <a16:creationId xmlns:a16="http://schemas.microsoft.com/office/drawing/2014/main" id="{798FCACA-13AC-EC7E-9590-F71FBE4ADE68}"/>
              </a:ext>
            </a:extLst>
          </p:cNvPr>
          <p:cNvSpPr>
            <a:spLocks noGrp="1"/>
          </p:cNvSpPr>
          <p:nvPr>
            <p:ph type="body" sz="quarter" idx="11"/>
          </p:nvPr>
        </p:nvSpPr>
        <p:spPr>
          <a:xfrm>
            <a:off x="838200" y="2126974"/>
            <a:ext cx="10515599" cy="3856383"/>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1285325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EFBB49-727A-A5C9-A8F0-E5C16DCA73BF}"/>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pic>
        <p:nvPicPr>
          <p:cNvPr id="4" name="Imagen 3" descr="Imagen en blanco y negro&#10;&#10;Descripción generada automáticamente con confianza media">
            <a:extLst>
              <a:ext uri="{FF2B5EF4-FFF2-40B4-BE49-F238E27FC236}">
                <a16:creationId xmlns:a16="http://schemas.microsoft.com/office/drawing/2014/main" id="{F4C091A0-A5DA-256E-A8A7-1E542A79C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7100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65"/>
        <p:cNvGrpSpPr/>
        <p:nvPr/>
      </p:nvGrpSpPr>
      <p:grpSpPr>
        <a:xfrm>
          <a:off x="0" y="0"/>
          <a:ext cx="0" cy="0"/>
          <a:chOff x="0" y="0"/>
          <a:chExt cx="0" cy="0"/>
        </a:xfrm>
      </p:grpSpPr>
      <p:pic>
        <p:nvPicPr>
          <p:cNvPr id="66" name="Google Shape;66;p32"/>
          <p:cNvPicPr preferRelativeResize="0"/>
          <p:nvPr/>
        </p:nvPicPr>
        <p:blipFill rotWithShape="1">
          <a:blip r:embed="rId2">
            <a:alphaModFix/>
          </a:blip>
          <a:srcRect/>
          <a:stretch/>
        </p:blipFill>
        <p:spPr>
          <a:xfrm>
            <a:off x="3810" y="4572"/>
            <a:ext cx="12184380" cy="6848856"/>
          </a:xfrm>
          <a:prstGeom prst="rect">
            <a:avLst/>
          </a:prstGeom>
          <a:noFill/>
          <a:ln>
            <a:noFill/>
          </a:ln>
        </p:spPr>
      </p:pic>
    </p:spTree>
    <p:extLst>
      <p:ext uri="{BB962C8B-B14F-4D97-AF65-F5344CB8AC3E}">
        <p14:creationId xmlns:p14="http://schemas.microsoft.com/office/powerpoint/2010/main" val="369879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2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033638E-E749-6778-C374-A226F257138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84404" cy="6848870"/>
          </a:xfrm>
          <a:prstGeom prst="rect">
            <a:avLst/>
          </a:prstGeom>
        </p:spPr>
      </p:pic>
      <p:sp>
        <p:nvSpPr>
          <p:cNvPr id="7" name="CuadroTexto 6">
            <a:extLst>
              <a:ext uri="{FF2B5EF4-FFF2-40B4-BE49-F238E27FC236}">
                <a16:creationId xmlns:a16="http://schemas.microsoft.com/office/drawing/2014/main" id="{F1E02943-AF82-E0AB-679A-8EDC664CBC5B}"/>
              </a:ext>
            </a:extLst>
          </p:cNvPr>
          <p:cNvSpPr txBox="1"/>
          <p:nvPr userDrawn="1"/>
        </p:nvSpPr>
        <p:spPr>
          <a:xfrm>
            <a:off x="9885873" y="6064220"/>
            <a:ext cx="1404257" cy="338554"/>
          </a:xfrm>
          <a:prstGeom prst="rect">
            <a:avLst/>
          </a:prstGeom>
          <a:noFill/>
        </p:spPr>
        <p:txBody>
          <a:bodyPr wrap="square" rtlCol="0">
            <a:spAutoFit/>
          </a:bodyPr>
          <a:lstStyle/>
          <a:p>
            <a:pPr algn="ctr"/>
            <a:r>
              <a:rPr lang="es-ES" sz="800" dirty="0">
                <a:solidFill>
                  <a:schemeClr val="accent1">
                    <a:lumMod val="50000"/>
                  </a:schemeClr>
                </a:solidFill>
                <a:latin typeface="Metropolis Extra Bold" panose="00000900000000000000" pitchFamily="50" charset="0"/>
              </a:rPr>
              <a:t>PROYECTO DE INVESTIGACIÓN SETP</a:t>
            </a:r>
            <a:endParaRPr lang="es-CO" sz="800" dirty="0">
              <a:solidFill>
                <a:schemeClr val="accent1">
                  <a:lumMod val="50000"/>
                </a:schemeClr>
              </a:solidFill>
              <a:latin typeface="Metropolis Extra Bold" panose="00000900000000000000" pitchFamily="50" charset="0"/>
            </a:endParaRPr>
          </a:p>
        </p:txBody>
      </p:sp>
      <p:sp>
        <p:nvSpPr>
          <p:cNvPr id="2" name="Título 1">
            <a:extLst>
              <a:ext uri="{FF2B5EF4-FFF2-40B4-BE49-F238E27FC236}">
                <a16:creationId xmlns:a16="http://schemas.microsoft.com/office/drawing/2014/main" id="{8419D377-36B7-1555-E2E7-289919BADD08}"/>
              </a:ext>
            </a:extLst>
          </p:cNvPr>
          <p:cNvSpPr>
            <a:spLocks noGrp="1"/>
          </p:cNvSpPr>
          <p:nvPr>
            <p:ph type="title"/>
          </p:nvPr>
        </p:nvSpPr>
        <p:spPr/>
        <p:txBody>
          <a:bodyPr/>
          <a:lstStyle/>
          <a:p>
            <a:r>
              <a:rPr lang="es-ES"/>
              <a:t>Haga clic para modificar el estilo de título del patrón</a:t>
            </a:r>
            <a:endParaRPr lang="es-CO"/>
          </a:p>
        </p:txBody>
      </p:sp>
      <p:sp>
        <p:nvSpPr>
          <p:cNvPr id="5" name="Marcador de texto 4">
            <a:extLst>
              <a:ext uri="{FF2B5EF4-FFF2-40B4-BE49-F238E27FC236}">
                <a16:creationId xmlns:a16="http://schemas.microsoft.com/office/drawing/2014/main" id="{798FCACA-13AC-EC7E-9590-F71FBE4ADE68}"/>
              </a:ext>
            </a:extLst>
          </p:cNvPr>
          <p:cNvSpPr>
            <a:spLocks noGrp="1"/>
          </p:cNvSpPr>
          <p:nvPr>
            <p:ph type="body" sz="quarter" idx="11"/>
          </p:nvPr>
        </p:nvSpPr>
        <p:spPr>
          <a:xfrm>
            <a:off x="838200" y="2126974"/>
            <a:ext cx="10515599" cy="3856383"/>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269039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0" name="Imagen 9" descr="Imagen que contiene Tabla&#10;&#10;Descripción generada automáticamente">
            <a:extLst>
              <a:ext uri="{FF2B5EF4-FFF2-40B4-BE49-F238E27FC236}">
                <a16:creationId xmlns:a16="http://schemas.microsoft.com/office/drawing/2014/main" id="{FD7158A6-EDCA-0899-D5A3-91059F8E11D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3234B340-48F6-21B6-EAA7-A571032739A3}"/>
              </a:ext>
            </a:extLst>
          </p:cNvPr>
          <p:cNvSpPr>
            <a:spLocks noGrp="1"/>
          </p:cNvSpPr>
          <p:nvPr>
            <p:ph type="ctrTitle"/>
          </p:nvPr>
        </p:nvSpPr>
        <p:spPr>
          <a:xfrm>
            <a:off x="1524000" y="1122363"/>
            <a:ext cx="9144000" cy="2387600"/>
          </a:xfrm>
          <a:prstGeom prst="rect">
            <a:avLst/>
          </a:prstGeom>
        </p:spPr>
        <p:txBody>
          <a:bodyPr anchor="b"/>
          <a:lstStyle>
            <a:lvl1pPr algn="ctr">
              <a:defRPr sz="6000">
                <a:solidFill>
                  <a:srgbClr val="00284B"/>
                </a:solidFill>
                <a:latin typeface="Metropolis Black" panose="00000A00000000000000" pitchFamily="50" charset="0"/>
              </a:defRPr>
            </a:lvl1pPr>
          </a:lstStyle>
          <a:p>
            <a:r>
              <a:rPr lang="es-ES"/>
              <a:t>Haga clic para modificar el estilo de título del patrón</a:t>
            </a:r>
            <a:endParaRPr lang="es-CO" dirty="0"/>
          </a:p>
        </p:txBody>
      </p:sp>
      <p:sp>
        <p:nvSpPr>
          <p:cNvPr id="3" name="Subtítulo 2">
            <a:extLst>
              <a:ext uri="{FF2B5EF4-FFF2-40B4-BE49-F238E27FC236}">
                <a16:creationId xmlns:a16="http://schemas.microsoft.com/office/drawing/2014/main" id="{1DFEC29A-CBDF-B37B-8890-D6B314108F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0284B"/>
                </a:solidFill>
                <a:latin typeface="Metropoli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dirty="0"/>
          </a:p>
        </p:txBody>
      </p:sp>
    </p:spTree>
    <p:extLst>
      <p:ext uri="{BB962C8B-B14F-4D97-AF65-F5344CB8AC3E}">
        <p14:creationId xmlns:p14="http://schemas.microsoft.com/office/powerpoint/2010/main" val="65942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descr="Imagen que contiene Tabla&#10;&#10;Descripción generada automáticamente">
            <a:extLst>
              <a:ext uri="{FF2B5EF4-FFF2-40B4-BE49-F238E27FC236}">
                <a16:creationId xmlns:a16="http://schemas.microsoft.com/office/drawing/2014/main" id="{5CBF69DB-9ACA-72D6-5414-A16987CF97F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8FE13E25-2E96-38AA-8240-3F835A074DB7}"/>
              </a:ext>
            </a:extLst>
          </p:cNvPr>
          <p:cNvSpPr>
            <a:spLocks noGrp="1"/>
          </p:cNvSpPr>
          <p:nvPr>
            <p:ph type="title"/>
          </p:nvPr>
        </p:nvSpPr>
        <p:spPr>
          <a:xfrm>
            <a:off x="838200" y="410368"/>
            <a:ext cx="10515600" cy="1325563"/>
          </a:xfrm>
          <a:prstGeom prst="rect">
            <a:avLst/>
          </a:prstGeom>
        </p:spPr>
        <p:txBody>
          <a:bodyPr/>
          <a:lstStyle>
            <a:lvl1pPr>
              <a:defRPr>
                <a:solidFill>
                  <a:srgbClr val="00284B"/>
                </a:solidFill>
                <a:latin typeface="Metropolis Black" panose="00000A00000000000000" pitchFamily="50" charset="0"/>
              </a:defRPr>
            </a:lvl1pPr>
          </a:lstStyle>
          <a:p>
            <a:r>
              <a:rPr lang="es-ES"/>
              <a:t>Haga clic para modificar el estilo de título del patrón</a:t>
            </a:r>
            <a:endParaRPr lang="es-CO" dirty="0"/>
          </a:p>
        </p:txBody>
      </p:sp>
      <p:sp>
        <p:nvSpPr>
          <p:cNvPr id="3" name="Marcador de contenido 2">
            <a:extLst>
              <a:ext uri="{FF2B5EF4-FFF2-40B4-BE49-F238E27FC236}">
                <a16:creationId xmlns:a16="http://schemas.microsoft.com/office/drawing/2014/main" id="{DDC5E0F7-C0B7-F67C-247E-5DAD2349A82A}"/>
              </a:ext>
            </a:extLst>
          </p:cNvPr>
          <p:cNvSpPr>
            <a:spLocks noGrp="1"/>
          </p:cNvSpPr>
          <p:nvPr>
            <p:ph idx="1"/>
          </p:nvPr>
        </p:nvSpPr>
        <p:spPr>
          <a:xfrm>
            <a:off x="838200" y="1825625"/>
            <a:ext cx="10515600" cy="4351338"/>
          </a:xfrm>
          <a:prstGeom prst="rect">
            <a:avLst/>
          </a:prstGeom>
        </p:spPr>
        <p:txBody>
          <a:bodyPr/>
          <a:lstStyle>
            <a:lvl1pPr>
              <a:defRPr>
                <a:solidFill>
                  <a:srgbClr val="00284B"/>
                </a:solidFill>
                <a:latin typeface="Metropolis Medium" panose="00000600000000000000" pitchFamily="50" charset="0"/>
              </a:defRPr>
            </a:lvl1pPr>
            <a:lvl2pPr>
              <a:defRPr>
                <a:solidFill>
                  <a:srgbClr val="00284B"/>
                </a:solidFill>
                <a:latin typeface="Metropolis Light" panose="00000500000000000000" pitchFamily="50" charset="0"/>
              </a:defRPr>
            </a:lvl2pPr>
            <a:lvl3pPr>
              <a:defRPr>
                <a:solidFill>
                  <a:srgbClr val="00284B"/>
                </a:solidFill>
                <a:latin typeface="Metropolis Extra Light" panose="00000500000000000000" pitchFamily="50" charset="0"/>
              </a:defRPr>
            </a:lvl3pPr>
            <a:lvl4pPr>
              <a:defRPr>
                <a:solidFill>
                  <a:srgbClr val="00284B"/>
                </a:solidFill>
              </a:defRPr>
            </a:lvl4pPr>
            <a:lvl5pPr>
              <a:defRPr>
                <a:solidFill>
                  <a:srgbClr val="00284B"/>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Tree>
    <p:extLst>
      <p:ext uri="{BB962C8B-B14F-4D97-AF65-F5344CB8AC3E}">
        <p14:creationId xmlns:p14="http://schemas.microsoft.com/office/powerpoint/2010/main" val="178798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Imagen 7" descr="Imagen que contiene Tabla&#10;&#10;Descripción generada automáticamente">
            <a:extLst>
              <a:ext uri="{FF2B5EF4-FFF2-40B4-BE49-F238E27FC236}">
                <a16:creationId xmlns:a16="http://schemas.microsoft.com/office/drawing/2014/main" id="{A1DACA30-FAFA-92C9-94DB-44F36E00EC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B61FA3A3-3EB3-A941-38BC-3D67EC40797E}"/>
              </a:ext>
            </a:extLst>
          </p:cNvPr>
          <p:cNvSpPr>
            <a:spLocks noGrp="1"/>
          </p:cNvSpPr>
          <p:nvPr>
            <p:ph type="title"/>
          </p:nvPr>
        </p:nvSpPr>
        <p:spPr>
          <a:xfrm>
            <a:off x="838200" y="410368"/>
            <a:ext cx="10515600" cy="1325563"/>
          </a:xfrm>
          <a:prstGeom prst="rect">
            <a:avLst/>
          </a:prstGeom>
        </p:spPr>
        <p:txBody>
          <a:bodyPr/>
          <a:lstStyle>
            <a:lvl1pPr>
              <a:defRPr>
                <a:solidFill>
                  <a:srgbClr val="00284B"/>
                </a:solidFill>
                <a:latin typeface="Metropolis Black" panose="00000A00000000000000" pitchFamily="50" charset="0"/>
              </a:defRPr>
            </a:lvl1pPr>
          </a:lstStyle>
          <a:p>
            <a:r>
              <a:rPr lang="es-ES"/>
              <a:t>Haga clic para modificar el estilo de título del patrón</a:t>
            </a:r>
            <a:endParaRPr lang="es-CO" dirty="0"/>
          </a:p>
        </p:txBody>
      </p:sp>
      <p:sp>
        <p:nvSpPr>
          <p:cNvPr id="3" name="Marcador de contenido 2">
            <a:extLst>
              <a:ext uri="{FF2B5EF4-FFF2-40B4-BE49-F238E27FC236}">
                <a16:creationId xmlns:a16="http://schemas.microsoft.com/office/drawing/2014/main" id="{83A6CF13-5BF0-CED0-2F1E-FF20B1C9F5B9}"/>
              </a:ext>
            </a:extLst>
          </p:cNvPr>
          <p:cNvSpPr>
            <a:spLocks noGrp="1"/>
          </p:cNvSpPr>
          <p:nvPr>
            <p:ph sz="half" idx="1"/>
          </p:nvPr>
        </p:nvSpPr>
        <p:spPr>
          <a:xfrm>
            <a:off x="838200" y="1825625"/>
            <a:ext cx="5181600" cy="4351338"/>
          </a:xfrm>
          <a:prstGeom prst="rect">
            <a:avLst/>
          </a:prstGeom>
        </p:spPr>
        <p:txBody>
          <a:bodyPr/>
          <a:lstStyle>
            <a:lvl1pPr>
              <a:defRPr>
                <a:solidFill>
                  <a:srgbClr val="00284B"/>
                </a:solidFill>
                <a:latin typeface="Metropolis Medium" panose="00000600000000000000" pitchFamily="50" charset="0"/>
              </a:defRPr>
            </a:lvl1pPr>
            <a:lvl2pPr>
              <a:defRPr>
                <a:solidFill>
                  <a:srgbClr val="00284B"/>
                </a:solidFill>
                <a:latin typeface="Metropolis Light" panose="00000500000000000000" pitchFamily="50" charset="0"/>
              </a:defRPr>
            </a:lvl2pPr>
            <a:lvl3pPr>
              <a:defRPr>
                <a:solidFill>
                  <a:srgbClr val="00284B"/>
                </a:solidFill>
              </a:defRPr>
            </a:lvl3pPr>
            <a:lvl4pPr>
              <a:defRPr>
                <a:solidFill>
                  <a:srgbClr val="00284B"/>
                </a:solidFill>
              </a:defRPr>
            </a:lvl4pPr>
            <a:lvl5pPr>
              <a:defRPr>
                <a:solidFill>
                  <a:srgbClr val="00284B"/>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4" name="Marcador de contenido 3">
            <a:extLst>
              <a:ext uri="{FF2B5EF4-FFF2-40B4-BE49-F238E27FC236}">
                <a16:creationId xmlns:a16="http://schemas.microsoft.com/office/drawing/2014/main" id="{20087D83-BDFD-1640-BFCF-65F102EF88A7}"/>
              </a:ext>
            </a:extLst>
          </p:cNvPr>
          <p:cNvSpPr>
            <a:spLocks noGrp="1"/>
          </p:cNvSpPr>
          <p:nvPr>
            <p:ph sz="half" idx="2"/>
          </p:nvPr>
        </p:nvSpPr>
        <p:spPr>
          <a:xfrm>
            <a:off x="6172200" y="1825625"/>
            <a:ext cx="5181600" cy="4351338"/>
          </a:xfrm>
          <a:prstGeom prst="rect">
            <a:avLst/>
          </a:prstGeom>
        </p:spPr>
        <p:txBody>
          <a:bodyPr/>
          <a:lstStyle>
            <a:lvl1pPr>
              <a:defRPr>
                <a:solidFill>
                  <a:srgbClr val="00284B"/>
                </a:solidFill>
                <a:latin typeface="Metropolis Medium" panose="00000600000000000000" pitchFamily="50" charset="0"/>
              </a:defRPr>
            </a:lvl1pPr>
            <a:lvl2pPr>
              <a:defRPr>
                <a:solidFill>
                  <a:srgbClr val="00284B"/>
                </a:solidFill>
                <a:latin typeface="Metropolis Light" panose="00000500000000000000" pitchFamily="50" charset="0"/>
              </a:defRPr>
            </a:lvl2pPr>
            <a:lvl3pPr>
              <a:defRPr>
                <a:solidFill>
                  <a:srgbClr val="00284B"/>
                </a:solidFill>
              </a:defRPr>
            </a:lvl3pPr>
            <a:lvl4pPr>
              <a:defRPr>
                <a:solidFill>
                  <a:srgbClr val="00284B"/>
                </a:solidFill>
              </a:defRPr>
            </a:lvl4pPr>
            <a:lvl5pPr>
              <a:defRPr>
                <a:solidFill>
                  <a:srgbClr val="00284B"/>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Tree>
    <p:extLst>
      <p:ext uri="{BB962C8B-B14F-4D97-AF65-F5344CB8AC3E}">
        <p14:creationId xmlns:p14="http://schemas.microsoft.com/office/powerpoint/2010/main" val="2167275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descr="Imagen que contiene Tabla&#10;&#10;Descripción generada automáticamente">
            <a:extLst>
              <a:ext uri="{FF2B5EF4-FFF2-40B4-BE49-F238E27FC236}">
                <a16:creationId xmlns:a16="http://schemas.microsoft.com/office/drawing/2014/main" id="{4BEAC4BE-492C-9A18-AF9E-F8375587B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2CDCDA8A-8C0A-215B-776F-CFED447AC2E5}"/>
              </a:ext>
            </a:extLst>
          </p:cNvPr>
          <p:cNvSpPr>
            <a:spLocks noGrp="1"/>
          </p:cNvSpPr>
          <p:nvPr>
            <p:ph type="title"/>
          </p:nvPr>
        </p:nvSpPr>
        <p:spPr>
          <a:xfrm>
            <a:off x="838200" y="2766218"/>
            <a:ext cx="10515600" cy="1325563"/>
          </a:xfrm>
          <a:prstGeom prst="rect">
            <a:avLst/>
          </a:prstGeom>
        </p:spPr>
        <p:txBody>
          <a:bodyPr/>
          <a:lstStyle>
            <a:lvl1pPr algn="ctr">
              <a:defRPr>
                <a:solidFill>
                  <a:srgbClr val="00284B"/>
                </a:solidFill>
                <a:latin typeface="Metropolis Black" panose="00000A00000000000000" pitchFamily="50" charset="0"/>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701694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pic>
        <p:nvPicPr>
          <p:cNvPr id="4" name="Imagen 3" descr="Calendario&#10;&#10;Descripción generada automáticamente">
            <a:extLst>
              <a:ext uri="{FF2B5EF4-FFF2-40B4-BE49-F238E27FC236}">
                <a16:creationId xmlns:a16="http://schemas.microsoft.com/office/drawing/2014/main" id="{782D32EF-034C-C698-47E3-A45C3C7FC3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99999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65"/>
        <p:cNvGrpSpPr/>
        <p:nvPr/>
      </p:nvGrpSpPr>
      <p:grpSpPr>
        <a:xfrm>
          <a:off x="0" y="0"/>
          <a:ext cx="0" cy="0"/>
          <a:chOff x="0" y="0"/>
          <a:chExt cx="0" cy="0"/>
        </a:xfrm>
      </p:grpSpPr>
      <p:pic>
        <p:nvPicPr>
          <p:cNvPr id="66" name="Google Shape;66;p32"/>
          <p:cNvPicPr preferRelativeResize="0"/>
          <p:nvPr/>
        </p:nvPicPr>
        <p:blipFill rotWithShape="1">
          <a:blip r:embed="rId2">
            <a:alphaModFix/>
          </a:blip>
          <a:srcRect/>
          <a:stretch/>
        </p:blipFill>
        <p:spPr>
          <a:xfrm>
            <a:off x="3810" y="4572"/>
            <a:ext cx="12184380" cy="6848856"/>
          </a:xfrm>
          <a:prstGeom prst="rect">
            <a:avLst/>
          </a:prstGeom>
          <a:noFill/>
          <a:ln>
            <a:noFill/>
          </a:ln>
        </p:spPr>
      </p:pic>
    </p:spTree>
    <p:extLst>
      <p:ext uri="{BB962C8B-B14F-4D97-AF65-F5344CB8AC3E}">
        <p14:creationId xmlns:p14="http://schemas.microsoft.com/office/powerpoint/2010/main" val="1067963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seño personalizado">
  <p:cSld name="3_Diseño personalizado">
    <p:spTree>
      <p:nvGrpSpPr>
        <p:cNvPr id="1" name="Shape 8"/>
        <p:cNvGrpSpPr/>
        <p:nvPr/>
      </p:nvGrpSpPr>
      <p:grpSpPr>
        <a:xfrm>
          <a:off x="0" y="0"/>
          <a:ext cx="0" cy="0"/>
          <a:chOff x="0" y="0"/>
          <a:chExt cx="0" cy="0"/>
        </a:xfrm>
      </p:grpSpPr>
      <p:pic>
        <p:nvPicPr>
          <p:cNvPr id="9" name="Google Shape;9;p21"/>
          <p:cNvPicPr preferRelativeResize="0"/>
          <p:nvPr/>
        </p:nvPicPr>
        <p:blipFill rotWithShape="1">
          <a:blip r:embed="rId2">
            <a:alphaModFix/>
          </a:blip>
          <a:srcRect/>
          <a:stretch/>
        </p:blipFill>
        <p:spPr>
          <a:xfrm>
            <a:off x="0" y="0"/>
            <a:ext cx="12184380" cy="6848856"/>
          </a:xfrm>
          <a:prstGeom prst="rect">
            <a:avLst/>
          </a:prstGeom>
          <a:noFill/>
          <a:ln>
            <a:noFill/>
          </a:ln>
        </p:spPr>
      </p:pic>
      <p:sp>
        <p:nvSpPr>
          <p:cNvPr id="10" name="Google Shape;10;p21"/>
          <p:cNvSpPr txBox="1">
            <a:spLocks noGrp="1"/>
          </p:cNvSpPr>
          <p:nvPr>
            <p:ph type="body" idx="1"/>
          </p:nvPr>
        </p:nvSpPr>
        <p:spPr>
          <a:xfrm>
            <a:off x="8089900" y="447675"/>
            <a:ext cx="3946525" cy="715963"/>
          </a:xfrm>
          <a:prstGeom prst="rect">
            <a:avLst/>
          </a:prstGeom>
          <a:noFill/>
          <a:ln>
            <a:noFill/>
          </a:ln>
        </p:spPr>
        <p:txBody>
          <a:bodyPr spcFirstLastPara="1" wrap="square" lIns="91425" tIns="45700" rIns="91425" bIns="45700" anchor="t" anchorCtr="0">
            <a:normAutofit/>
          </a:bodyPr>
          <a:lstStyle>
            <a:lvl1pPr marL="457200" lvl="0" indent="-342900" algn="r">
              <a:lnSpc>
                <a:spcPct val="90000"/>
              </a:lnSpc>
              <a:spcBef>
                <a:spcPts val="1000"/>
              </a:spcBef>
              <a:spcAft>
                <a:spcPts val="0"/>
              </a:spcAft>
              <a:buClr>
                <a:schemeClr val="lt1"/>
              </a:buClr>
              <a:buSzPts val="1800"/>
              <a:buChar char="•"/>
              <a:defRPr sz="1800">
                <a:solidFill>
                  <a:schemeClr val="lt1"/>
                </a:solidFill>
              </a:defRPr>
            </a:lvl1pPr>
            <a:lvl2pPr marL="914400" lvl="1" indent="-381000" algn="r">
              <a:lnSpc>
                <a:spcPct val="90000"/>
              </a:lnSpc>
              <a:spcBef>
                <a:spcPts val="500"/>
              </a:spcBef>
              <a:spcAft>
                <a:spcPts val="0"/>
              </a:spcAft>
              <a:buClr>
                <a:schemeClr val="lt1"/>
              </a:buClr>
              <a:buSzPts val="2400"/>
              <a:buChar char="•"/>
              <a:defRPr sz="2400">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272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908049"/>
      </p:ext>
    </p:extLst>
  </p:cSld>
  <p:clrMap bg1="lt1" tx1="dk1" bg2="lt2" tx2="dk2" accent1="accent1" accent2="accent2" accent3="accent3" accent4="accent4" accent5="accent5" accent6="accent6" hlink="hlink" folHlink="folHlink"/>
  <p:sldLayoutIdLst>
    <p:sldLayoutId id="2147483726" r:id="rId1"/>
    <p:sldLayoutId id="2147483751" r:id="rId2"/>
    <p:sldLayoutId id="2147483714" r:id="rId3"/>
    <p:sldLayoutId id="2147483715" r:id="rId4"/>
    <p:sldLayoutId id="2147483717" r:id="rId5"/>
    <p:sldLayoutId id="2147483725" r:id="rId6"/>
    <p:sldLayoutId id="2147483727" r:id="rId7"/>
    <p:sldLayoutId id="2147483769" r:id="rId8"/>
    <p:sldLayoutId id="214748377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1F3864"/>
              </a:buClr>
              <a:buSzPts val="4400"/>
              <a:buFont typeface="Arial"/>
              <a:buNone/>
              <a:defRPr sz="4400" b="0" i="0" u="none" strike="noStrike" cap="none">
                <a:solidFill>
                  <a:srgbClr val="1F38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F3864"/>
              </a:buClr>
              <a:buSzPts val="2800"/>
              <a:buFont typeface="Arial"/>
              <a:buChar char="•"/>
              <a:defRPr sz="2800" b="0" i="0" u="none" strike="noStrike" cap="none">
                <a:solidFill>
                  <a:srgbClr val="1F3864"/>
                </a:solidFill>
                <a:latin typeface="Arial"/>
                <a:ea typeface="Arial"/>
                <a:cs typeface="Arial"/>
                <a:sym typeface="Arial"/>
              </a:defRPr>
            </a:lvl1pPr>
            <a:lvl2pPr marL="914400" marR="0" lvl="1" indent="-381000" algn="l" rtl="0">
              <a:lnSpc>
                <a:spcPct val="90000"/>
              </a:lnSpc>
              <a:spcBef>
                <a:spcPts val="500"/>
              </a:spcBef>
              <a:spcAft>
                <a:spcPts val="0"/>
              </a:spcAft>
              <a:buClr>
                <a:srgbClr val="1F3864"/>
              </a:buClr>
              <a:buSzPts val="2400"/>
              <a:buFont typeface="Arial"/>
              <a:buChar char="•"/>
              <a:defRPr sz="2400" b="0" i="0" u="none" strike="noStrike" cap="none">
                <a:solidFill>
                  <a:srgbClr val="1F3864"/>
                </a:solidFill>
                <a:latin typeface="Arial"/>
                <a:ea typeface="Arial"/>
                <a:cs typeface="Arial"/>
                <a:sym typeface="Arial"/>
              </a:defRPr>
            </a:lvl2pPr>
            <a:lvl3pPr marL="1371600" marR="0" lvl="2" indent="-355600" algn="l" rtl="0">
              <a:lnSpc>
                <a:spcPct val="90000"/>
              </a:lnSpc>
              <a:spcBef>
                <a:spcPts val="500"/>
              </a:spcBef>
              <a:spcAft>
                <a:spcPts val="0"/>
              </a:spcAft>
              <a:buClr>
                <a:srgbClr val="1F3864"/>
              </a:buClr>
              <a:buSzPts val="2000"/>
              <a:buFont typeface="Arial"/>
              <a:buChar char="•"/>
              <a:defRPr sz="2000" b="0" i="0" u="none" strike="noStrike" cap="none">
                <a:solidFill>
                  <a:srgbClr val="1F3864"/>
                </a:solidFill>
                <a:latin typeface="Arial"/>
                <a:ea typeface="Arial"/>
                <a:cs typeface="Arial"/>
                <a:sym typeface="Arial"/>
              </a:defRPr>
            </a:lvl3pPr>
            <a:lvl4pPr marL="1828800" marR="0" lvl="3" indent="-342900" algn="l" rtl="0">
              <a:lnSpc>
                <a:spcPct val="90000"/>
              </a:lnSpc>
              <a:spcBef>
                <a:spcPts val="500"/>
              </a:spcBef>
              <a:spcAft>
                <a:spcPts val="0"/>
              </a:spcAft>
              <a:buClr>
                <a:srgbClr val="1F3864"/>
              </a:buClr>
              <a:buSzPts val="1800"/>
              <a:buFont typeface="Arial"/>
              <a:buChar char="•"/>
              <a:defRPr sz="1800" b="0" i="0" u="none" strike="noStrike" cap="none">
                <a:solidFill>
                  <a:srgbClr val="1F3864"/>
                </a:solidFill>
                <a:latin typeface="Arial"/>
                <a:ea typeface="Arial"/>
                <a:cs typeface="Arial"/>
                <a:sym typeface="Arial"/>
              </a:defRPr>
            </a:lvl4pPr>
            <a:lvl5pPr marL="2286000" marR="0" lvl="4" indent="-342900" algn="l" rtl="0">
              <a:lnSpc>
                <a:spcPct val="90000"/>
              </a:lnSpc>
              <a:spcBef>
                <a:spcPts val="500"/>
              </a:spcBef>
              <a:spcAft>
                <a:spcPts val="0"/>
              </a:spcAft>
              <a:buClr>
                <a:srgbClr val="1F3864"/>
              </a:buClr>
              <a:buSzPts val="1800"/>
              <a:buFont typeface="Arial"/>
              <a:buChar char="•"/>
              <a:defRPr sz="1800" b="0" i="0" u="none" strike="noStrike" cap="none">
                <a:solidFill>
                  <a:srgbClr val="1F38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4048831782"/>
      </p:ext>
    </p:extLst>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7" r:id="rId5"/>
    <p:sldLayoutId id="2147483778" r:id="rId6"/>
    <p:sldLayoutId id="2147483779" r:id="rId7"/>
    <p:sldLayoutId id="2147483780" r:id="rId8"/>
    <p:sldLayoutId id="214748378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Metropolis" panose="00000500000000000000" pitchFamily="50" charset="0"/>
          <a:ea typeface="Metropolis" panose="00000500000000000000"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7.xml"/><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7.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14648-ECC0-8B3D-12A2-AA09D6D6B7EC}"/>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67FDAFA9-0B70-A9F3-1A51-3057B5F243E7}"/>
              </a:ext>
            </a:extLst>
          </p:cNvPr>
          <p:cNvPicPr>
            <a:picLocks noChangeAspect="1"/>
          </p:cNvPicPr>
          <p:nvPr/>
        </p:nvPicPr>
        <p:blipFill rotWithShape="1">
          <a:blip r:embed="rId2"/>
          <a:srcRect l="25345" t="22933" r="12650" b="15711"/>
          <a:stretch/>
        </p:blipFill>
        <p:spPr bwMode="auto">
          <a:xfrm>
            <a:off x="868376" y="809470"/>
            <a:ext cx="11003833" cy="55313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3163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DCD9F-D9A2-CF35-F27D-DB446E82D994}"/>
            </a:ext>
          </a:extLst>
        </p:cNvPr>
        <p:cNvGrpSpPr/>
        <p:nvPr/>
      </p:nvGrpSpPr>
      <p:grpSpPr>
        <a:xfrm>
          <a:off x="0" y="0"/>
          <a:ext cx="0" cy="0"/>
          <a:chOff x="0" y="0"/>
          <a:chExt cx="0" cy="0"/>
        </a:xfrm>
      </p:grpSpPr>
      <p:sp>
        <p:nvSpPr>
          <p:cNvPr id="7" name="Rectángulo: esquinas redondeadas 15">
            <a:extLst>
              <a:ext uri="{FF2B5EF4-FFF2-40B4-BE49-F238E27FC236}">
                <a16:creationId xmlns:a16="http://schemas.microsoft.com/office/drawing/2014/main" id="{BC2659C2-575C-BC24-8BC8-1C8DC9801EBE}"/>
              </a:ext>
            </a:extLst>
          </p:cNvPr>
          <p:cNvSpPr/>
          <p:nvPr/>
        </p:nvSpPr>
        <p:spPr>
          <a:xfrm>
            <a:off x="764185" y="675442"/>
            <a:ext cx="10999033" cy="1946013"/>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sz="2400" b="1" dirty="0">
                <a:solidFill>
                  <a:srgbClr val="00284B"/>
                </a:solidFill>
              </a:rPr>
              <a:t>CAMPAÑA “MEJOREMOS EL SERVICIO A PERSONAS CON DISCAPACIDAD” </a:t>
            </a:r>
          </a:p>
          <a:p>
            <a:pPr algn="ctr"/>
            <a:r>
              <a:rPr lang="es-MX" dirty="0">
                <a:solidFill>
                  <a:schemeClr val="tx1"/>
                </a:solidFill>
              </a:rPr>
              <a:t>S</a:t>
            </a:r>
            <a:r>
              <a:rPr lang="es-MX" sz="1600" dirty="0">
                <a:solidFill>
                  <a:schemeClr val="tx1"/>
                </a:solidFill>
              </a:rPr>
              <a:t>e realizo una campaña 360 junto al equipo social del ente gestor, para sensibilizar a la comunidad y los conductores frente a la prestación del servicio a personas con discapacidad, se visitaron fundaciones, se realizaron experimentos sociales y se capacitaron mas de 300 conductores en servicio al cliente para personas con discapacidad.</a:t>
            </a:r>
            <a:endParaRPr lang="es-CO" sz="1600" dirty="0">
              <a:solidFill>
                <a:schemeClr val="tx1"/>
              </a:solidFill>
            </a:endParaRPr>
          </a:p>
          <a:p>
            <a:pPr lvl="0" algn="ctr"/>
            <a:endParaRPr lang="es-CO" sz="1200" dirty="0">
              <a:solidFill>
                <a:srgbClr val="00284B"/>
              </a:solidFill>
            </a:endParaRPr>
          </a:p>
        </p:txBody>
      </p:sp>
      <p:pic>
        <p:nvPicPr>
          <p:cNvPr id="3" name="Imagen 2">
            <a:extLst>
              <a:ext uri="{FF2B5EF4-FFF2-40B4-BE49-F238E27FC236}">
                <a16:creationId xmlns:a16="http://schemas.microsoft.com/office/drawing/2014/main" id="{00742ADE-1380-71AC-3ECD-F8D64A07EF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6390" y="2860039"/>
            <a:ext cx="4499610" cy="3093720"/>
          </a:xfrm>
          <a:prstGeom prst="rect">
            <a:avLst/>
          </a:prstGeom>
        </p:spPr>
      </p:pic>
      <p:pic>
        <p:nvPicPr>
          <p:cNvPr id="4" name="Imagen 3">
            <a:extLst>
              <a:ext uri="{FF2B5EF4-FFF2-40B4-BE49-F238E27FC236}">
                <a16:creationId xmlns:a16="http://schemas.microsoft.com/office/drawing/2014/main" id="{F7492611-E19C-BACF-EB08-FD90E058EB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6390" y="2860039"/>
            <a:ext cx="4501515" cy="3093720"/>
          </a:xfrm>
          <a:prstGeom prst="rect">
            <a:avLst/>
          </a:prstGeom>
        </p:spPr>
      </p:pic>
    </p:spTree>
    <p:extLst>
      <p:ext uri="{BB962C8B-B14F-4D97-AF65-F5344CB8AC3E}">
        <p14:creationId xmlns:p14="http://schemas.microsoft.com/office/powerpoint/2010/main" val="94385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DD350-C188-9A7D-6848-4C1FC40BACD6}"/>
            </a:ext>
          </a:extLst>
        </p:cNvPr>
        <p:cNvGrpSpPr/>
        <p:nvPr/>
      </p:nvGrpSpPr>
      <p:grpSpPr>
        <a:xfrm>
          <a:off x="0" y="0"/>
          <a:ext cx="0" cy="0"/>
          <a:chOff x="0" y="0"/>
          <a:chExt cx="0" cy="0"/>
        </a:xfrm>
      </p:grpSpPr>
      <p:sp>
        <p:nvSpPr>
          <p:cNvPr id="7" name="Rectángulo: esquinas redondeadas 15">
            <a:extLst>
              <a:ext uri="{FF2B5EF4-FFF2-40B4-BE49-F238E27FC236}">
                <a16:creationId xmlns:a16="http://schemas.microsoft.com/office/drawing/2014/main" id="{AD58A586-FCDB-D35C-5C09-41BEEAD1E279}"/>
              </a:ext>
            </a:extLst>
          </p:cNvPr>
          <p:cNvSpPr/>
          <p:nvPr/>
        </p:nvSpPr>
        <p:spPr>
          <a:xfrm>
            <a:off x="764185" y="675443"/>
            <a:ext cx="10999033" cy="962858"/>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s-CO" sz="2400" b="1" dirty="0">
              <a:solidFill>
                <a:srgbClr val="00284B"/>
              </a:solidFill>
            </a:endParaRPr>
          </a:p>
          <a:p>
            <a:pPr lvl="0" algn="ctr"/>
            <a:r>
              <a:rPr lang="es-CO" sz="2400" b="1" dirty="0">
                <a:solidFill>
                  <a:srgbClr val="00284B"/>
                </a:solidFill>
              </a:rPr>
              <a:t>CAMPAÑA “MEJOREMOS EL SERVICIO A PERSONAS CON DISCAPACIDAD” </a:t>
            </a:r>
          </a:p>
          <a:p>
            <a:pPr lvl="0" algn="ctr"/>
            <a:endParaRPr lang="es-CO" sz="1200" dirty="0">
              <a:solidFill>
                <a:srgbClr val="00284B"/>
              </a:solidFill>
            </a:endParaRPr>
          </a:p>
        </p:txBody>
      </p:sp>
      <p:pic>
        <p:nvPicPr>
          <p:cNvPr id="2" name="Imagen 1">
            <a:extLst>
              <a:ext uri="{FF2B5EF4-FFF2-40B4-BE49-F238E27FC236}">
                <a16:creationId xmlns:a16="http://schemas.microsoft.com/office/drawing/2014/main" id="{6022B3F6-4CE4-C134-9C1A-AEED57EB4A8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185" y="1881505"/>
            <a:ext cx="4337685" cy="2891790"/>
          </a:xfrm>
          <a:prstGeom prst="rect">
            <a:avLst/>
          </a:prstGeom>
          <a:noFill/>
          <a:ln>
            <a:noFill/>
          </a:ln>
        </p:spPr>
      </p:pic>
      <p:pic>
        <p:nvPicPr>
          <p:cNvPr id="6" name="Imagen 5">
            <a:extLst>
              <a:ext uri="{FF2B5EF4-FFF2-40B4-BE49-F238E27FC236}">
                <a16:creationId xmlns:a16="http://schemas.microsoft.com/office/drawing/2014/main" id="{5A1601B1-20B3-BF88-DA71-A6374C0B0CB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5305" y="1881505"/>
            <a:ext cx="4842510" cy="3228340"/>
          </a:xfrm>
          <a:prstGeom prst="rect">
            <a:avLst/>
          </a:prstGeom>
          <a:noFill/>
          <a:ln>
            <a:noFill/>
          </a:ln>
        </p:spPr>
      </p:pic>
      <p:pic>
        <p:nvPicPr>
          <p:cNvPr id="5" name="Imagen 4">
            <a:extLst>
              <a:ext uri="{FF2B5EF4-FFF2-40B4-BE49-F238E27FC236}">
                <a16:creationId xmlns:a16="http://schemas.microsoft.com/office/drawing/2014/main" id="{01A31CA2-30DF-39EF-9F08-C6647CF3938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53547" y="3429000"/>
            <a:ext cx="4396105" cy="2930525"/>
          </a:xfrm>
          <a:prstGeom prst="rect">
            <a:avLst/>
          </a:prstGeom>
          <a:noFill/>
          <a:ln>
            <a:noFill/>
          </a:ln>
        </p:spPr>
      </p:pic>
    </p:spTree>
    <p:extLst>
      <p:ext uri="{BB962C8B-B14F-4D97-AF65-F5344CB8AC3E}">
        <p14:creationId xmlns:p14="http://schemas.microsoft.com/office/powerpoint/2010/main" val="407682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B99FE-9437-7918-9B1A-DEA788437AB6}"/>
            </a:ext>
          </a:extLst>
        </p:cNvPr>
        <p:cNvGrpSpPr/>
        <p:nvPr/>
      </p:nvGrpSpPr>
      <p:grpSpPr>
        <a:xfrm>
          <a:off x="0" y="0"/>
          <a:ext cx="0" cy="0"/>
          <a:chOff x="0" y="0"/>
          <a:chExt cx="0" cy="0"/>
        </a:xfrm>
      </p:grpSpPr>
      <p:sp>
        <p:nvSpPr>
          <p:cNvPr id="7" name="Rectángulo: esquinas redondeadas 15">
            <a:extLst>
              <a:ext uri="{FF2B5EF4-FFF2-40B4-BE49-F238E27FC236}">
                <a16:creationId xmlns:a16="http://schemas.microsoft.com/office/drawing/2014/main" id="{AD7FBFEF-7FCC-AF9F-6E54-0269E591CFC6}"/>
              </a:ext>
            </a:extLst>
          </p:cNvPr>
          <p:cNvSpPr/>
          <p:nvPr/>
        </p:nvSpPr>
        <p:spPr>
          <a:xfrm>
            <a:off x="711200" y="853243"/>
            <a:ext cx="4295618" cy="759657"/>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sz="2400" b="1" dirty="0">
                <a:solidFill>
                  <a:srgbClr val="00284B"/>
                </a:solidFill>
              </a:rPr>
              <a:t>CREACION DE SEPTY</a:t>
            </a:r>
          </a:p>
        </p:txBody>
      </p:sp>
      <p:pic>
        <p:nvPicPr>
          <p:cNvPr id="3" name="Imagen 2">
            <a:extLst>
              <a:ext uri="{FF2B5EF4-FFF2-40B4-BE49-F238E27FC236}">
                <a16:creationId xmlns:a16="http://schemas.microsoft.com/office/drawing/2014/main" id="{42880518-BDCC-D44E-EEA2-6263F3729E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547" t="23005" r="7464" b="22786"/>
          <a:stretch/>
        </p:blipFill>
        <p:spPr>
          <a:xfrm>
            <a:off x="1146174" y="1612900"/>
            <a:ext cx="5470649" cy="1816100"/>
          </a:xfrm>
          <a:prstGeom prst="rect">
            <a:avLst/>
          </a:prstGeom>
        </p:spPr>
      </p:pic>
      <p:pic>
        <p:nvPicPr>
          <p:cNvPr id="4" name="Imagen 3">
            <a:extLst>
              <a:ext uri="{FF2B5EF4-FFF2-40B4-BE49-F238E27FC236}">
                <a16:creationId xmlns:a16="http://schemas.microsoft.com/office/drawing/2014/main" id="{18C93795-21B0-C8FD-E7A1-C2CECDE29B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8997" y="3117954"/>
            <a:ext cx="5087827" cy="2600660"/>
          </a:xfrm>
          <a:prstGeom prst="rect">
            <a:avLst/>
          </a:prstGeom>
        </p:spPr>
      </p:pic>
      <p:pic>
        <p:nvPicPr>
          <p:cNvPr id="8" name="Imagen 7">
            <a:extLst>
              <a:ext uri="{FF2B5EF4-FFF2-40B4-BE49-F238E27FC236}">
                <a16:creationId xmlns:a16="http://schemas.microsoft.com/office/drawing/2014/main" id="{7DC635F2-AA4C-28CE-A1B2-555B7231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7137" y="2520950"/>
            <a:ext cx="3596640" cy="34674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15F5EBA5-230F-D199-6F5D-CC8F55321053}"/>
              </a:ext>
            </a:extLst>
          </p:cNvPr>
          <p:cNvSpPr txBox="1"/>
          <p:nvPr/>
        </p:nvSpPr>
        <p:spPr>
          <a:xfrm>
            <a:off x="5568845" y="875502"/>
            <a:ext cx="6100996" cy="923330"/>
          </a:xfrm>
          <a:prstGeom prst="rect">
            <a:avLst/>
          </a:prstGeom>
          <a:solidFill>
            <a:srgbClr val="FCBC17"/>
          </a:solidFill>
          <a:effectLst>
            <a:outerShdw blurRad="50800" dist="50800" dir="5400000" algn="ctr" rotWithShape="0">
              <a:srgbClr val="000000">
                <a:alpha val="82000"/>
              </a:srgbClr>
            </a:outerShdw>
            <a:softEdge rad="0"/>
          </a:effectLst>
        </p:spPr>
        <p:txBody>
          <a:bodyPr wrap="square">
            <a:spAutoFit/>
          </a:bodyPr>
          <a:lstStyle/>
          <a:p>
            <a:pPr algn="just"/>
            <a:r>
              <a:rPr lang="es-ES" sz="1800" kern="0" dirty="0">
                <a:effectLst/>
                <a:latin typeface="Arial" panose="020B0604020202020204" pitchFamily="34" charset="0"/>
                <a:ea typeface="Arial" panose="020B0604020202020204" pitchFamily="34" charset="0"/>
              </a:rPr>
              <a:t>Se llevo a cabo una estrategia novedosa como lo es el desarrollo y caracterización de una </a:t>
            </a:r>
            <a:r>
              <a:rPr lang="es-ES" sz="1800" b="1" kern="0" dirty="0">
                <a:effectLst/>
                <a:latin typeface="Arial" panose="020B0604020202020204" pitchFamily="34" charset="0"/>
                <a:ea typeface="Arial" panose="020B0604020202020204" pitchFamily="34" charset="0"/>
              </a:rPr>
              <a:t>mascota corporativa </a:t>
            </a:r>
            <a:r>
              <a:rPr lang="es-ES" sz="1800" kern="0" dirty="0">
                <a:effectLst/>
                <a:latin typeface="Arial" panose="020B0604020202020204" pitchFamily="34" charset="0"/>
                <a:ea typeface="Arial" panose="020B0604020202020204" pitchFamily="34" charset="0"/>
              </a:rPr>
              <a:t>para el SETP.</a:t>
            </a:r>
            <a:r>
              <a:rPr lang="es-CO" dirty="0">
                <a:effectLst/>
              </a:rPr>
              <a:t> </a:t>
            </a:r>
            <a:endParaRPr lang="es-ES_tradnl" dirty="0"/>
          </a:p>
        </p:txBody>
      </p:sp>
    </p:spTree>
    <p:extLst>
      <p:ext uri="{BB962C8B-B14F-4D97-AF65-F5344CB8AC3E}">
        <p14:creationId xmlns:p14="http://schemas.microsoft.com/office/powerpoint/2010/main" val="246211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E0D6E-0089-3527-4707-75EAC714A1BE}"/>
            </a:ext>
          </a:extLst>
        </p:cNvPr>
        <p:cNvGrpSpPr/>
        <p:nvPr/>
      </p:nvGrpSpPr>
      <p:grpSpPr>
        <a:xfrm>
          <a:off x="0" y="0"/>
          <a:ext cx="0" cy="0"/>
          <a:chOff x="0" y="0"/>
          <a:chExt cx="0" cy="0"/>
        </a:xfrm>
      </p:grpSpPr>
      <p:sp>
        <p:nvSpPr>
          <p:cNvPr id="7" name="Rectángulo: esquinas redondeadas 5">
            <a:extLst>
              <a:ext uri="{FF2B5EF4-FFF2-40B4-BE49-F238E27FC236}">
                <a16:creationId xmlns:a16="http://schemas.microsoft.com/office/drawing/2014/main" id="{0AD13D97-CEBC-642D-E8A4-B2D09BB605D2}"/>
              </a:ext>
            </a:extLst>
          </p:cNvPr>
          <p:cNvSpPr/>
          <p:nvPr/>
        </p:nvSpPr>
        <p:spPr>
          <a:xfrm>
            <a:off x="2841804" y="1007817"/>
            <a:ext cx="6508391" cy="527538"/>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GESTION DE PROYECTOS</a:t>
            </a:r>
          </a:p>
        </p:txBody>
      </p:sp>
      <p:sp>
        <p:nvSpPr>
          <p:cNvPr id="3" name="Rectángulo: esquinas redondeadas 5">
            <a:extLst>
              <a:ext uri="{FF2B5EF4-FFF2-40B4-BE49-F238E27FC236}">
                <a16:creationId xmlns:a16="http://schemas.microsoft.com/office/drawing/2014/main" id="{3E620030-4C3F-88E6-823E-265A427C98ED}"/>
              </a:ext>
            </a:extLst>
          </p:cNvPr>
          <p:cNvSpPr/>
          <p:nvPr/>
        </p:nvSpPr>
        <p:spPr>
          <a:xfrm>
            <a:off x="921434" y="2038750"/>
            <a:ext cx="6065363" cy="527538"/>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1. Modernización de semáforos</a:t>
            </a:r>
            <a:endParaRPr kumimoji="0" lang="es-ES" sz="1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2" name="Rectángulo: esquinas redondeadas 5">
            <a:extLst>
              <a:ext uri="{FF2B5EF4-FFF2-40B4-BE49-F238E27FC236}">
                <a16:creationId xmlns:a16="http://schemas.microsoft.com/office/drawing/2014/main" id="{636CEBAF-7F82-9C28-1712-2BF82573D58A}"/>
              </a:ext>
            </a:extLst>
          </p:cNvPr>
          <p:cNvSpPr/>
          <p:nvPr/>
        </p:nvSpPr>
        <p:spPr>
          <a:xfrm>
            <a:off x="871719" y="2900660"/>
            <a:ext cx="6115079" cy="527538"/>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000000"/>
              </a:buClr>
              <a:defRPr/>
            </a:pPr>
            <a:r>
              <a:rPr lang="es-ES" sz="2800" b="1" kern="0" dirty="0">
                <a:solidFill>
                  <a:schemeClr val="bg1"/>
                </a:solidFill>
                <a:latin typeface="Arial" panose="020B0604020202020204" pitchFamily="34" charset="0"/>
                <a:cs typeface="Arial" panose="020B0604020202020204" pitchFamily="34" charset="0"/>
                <a:sym typeface="Arial"/>
              </a:rPr>
              <a:t>2</a:t>
            </a:r>
            <a:r>
              <a:rPr kumimoji="0" lang="es-ES" sz="28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Arial"/>
              </a:rPr>
              <a:t>. Rehabilitación vial fase II Cra.5</a:t>
            </a:r>
            <a:endParaRPr kumimoji="0" lang="es-ES" sz="1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3" name="Rectángulo: esquinas redondeadas 5">
            <a:extLst>
              <a:ext uri="{FF2B5EF4-FFF2-40B4-BE49-F238E27FC236}">
                <a16:creationId xmlns:a16="http://schemas.microsoft.com/office/drawing/2014/main" id="{17081B5C-D3D6-AD75-F5D9-6F7F52986512}"/>
              </a:ext>
            </a:extLst>
          </p:cNvPr>
          <p:cNvSpPr/>
          <p:nvPr/>
        </p:nvSpPr>
        <p:spPr>
          <a:xfrm>
            <a:off x="927100" y="4558629"/>
            <a:ext cx="6115078" cy="537212"/>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000000"/>
              </a:buClr>
              <a:defRPr/>
            </a:pPr>
            <a:r>
              <a:rPr lang="es-ES" sz="1100" b="1" kern="0" dirty="0">
                <a:solidFill>
                  <a:schemeClr val="bg1"/>
                </a:solidFill>
                <a:latin typeface="Arial" panose="020B0604020202020204" pitchFamily="34" charset="0"/>
                <a:cs typeface="Arial" panose="020B0604020202020204" pitchFamily="34" charset="0"/>
                <a:sym typeface="Arial"/>
              </a:rPr>
              <a:t>  </a:t>
            </a:r>
            <a:r>
              <a:rPr lang="es-ES" sz="2800" b="1" kern="0" dirty="0">
                <a:solidFill>
                  <a:schemeClr val="bg1"/>
                </a:solidFill>
                <a:latin typeface="Arial" panose="020B0604020202020204" pitchFamily="34" charset="0"/>
                <a:cs typeface="Arial" panose="020B0604020202020204" pitchFamily="34" charset="0"/>
                <a:sym typeface="Arial"/>
              </a:rPr>
              <a:t>4</a:t>
            </a:r>
            <a:r>
              <a:rPr kumimoji="0" lang="es-ES" sz="28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Arial"/>
              </a:rPr>
              <a:t>. Paraderos tipo III</a:t>
            </a:r>
            <a:endParaRPr kumimoji="0" lang="es-ES" sz="11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Arial"/>
            </a:endParaRPr>
          </a:p>
        </p:txBody>
      </p:sp>
      <p:sp>
        <p:nvSpPr>
          <p:cNvPr id="17" name="Rectángulo: esquinas redondeadas 5">
            <a:extLst>
              <a:ext uri="{FF2B5EF4-FFF2-40B4-BE49-F238E27FC236}">
                <a16:creationId xmlns:a16="http://schemas.microsoft.com/office/drawing/2014/main" id="{6401A130-879D-A751-E864-0A0357EB858B}"/>
              </a:ext>
            </a:extLst>
          </p:cNvPr>
          <p:cNvSpPr/>
          <p:nvPr/>
        </p:nvSpPr>
        <p:spPr>
          <a:xfrm>
            <a:off x="871720" y="3669446"/>
            <a:ext cx="6115078" cy="537212"/>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000000"/>
              </a:buClr>
              <a:defRPr/>
            </a:pPr>
            <a:r>
              <a:rPr kumimoji="0" lang="es-ES" sz="28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Arial"/>
              </a:rPr>
              <a:t>3. </a:t>
            </a:r>
            <a:r>
              <a:rPr lang="es-ES" sz="2800" b="1" kern="0" dirty="0">
                <a:solidFill>
                  <a:schemeClr val="bg1"/>
                </a:solidFill>
                <a:latin typeface="Arial" panose="020B0604020202020204" pitchFamily="34" charset="0"/>
                <a:cs typeface="Arial" panose="020B0604020202020204" pitchFamily="34" charset="0"/>
                <a:sym typeface="Arial"/>
              </a:rPr>
              <a:t>Actualización de la demanda</a:t>
            </a:r>
            <a:endParaRPr kumimoji="0" lang="es-ES" sz="11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Arial"/>
            </a:endParaRPr>
          </a:p>
        </p:txBody>
      </p:sp>
      <p:sp>
        <p:nvSpPr>
          <p:cNvPr id="20" name="Rectángulo: esquinas redondeadas 15">
            <a:extLst>
              <a:ext uri="{FF2B5EF4-FFF2-40B4-BE49-F238E27FC236}">
                <a16:creationId xmlns:a16="http://schemas.microsoft.com/office/drawing/2014/main" id="{E60EA770-3C43-9C91-B65A-4C0F482E51FC}"/>
              </a:ext>
            </a:extLst>
          </p:cNvPr>
          <p:cNvSpPr/>
          <p:nvPr/>
        </p:nvSpPr>
        <p:spPr>
          <a:xfrm>
            <a:off x="771534" y="5692440"/>
            <a:ext cx="10979056" cy="537211"/>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 name="CuadroTexto 20">
            <a:extLst>
              <a:ext uri="{FF2B5EF4-FFF2-40B4-BE49-F238E27FC236}">
                <a16:creationId xmlns:a16="http://schemas.microsoft.com/office/drawing/2014/main" id="{04D8C9EA-AB05-39A6-2302-0FDA79114764}"/>
              </a:ext>
            </a:extLst>
          </p:cNvPr>
          <p:cNvSpPr txBox="1"/>
          <p:nvPr/>
        </p:nvSpPr>
        <p:spPr>
          <a:xfrm>
            <a:off x="3851297" y="5800359"/>
            <a:ext cx="10252418" cy="369332"/>
          </a:xfrm>
          <a:prstGeom prst="rect">
            <a:avLst/>
          </a:prstGeom>
          <a:noFill/>
        </p:spPr>
        <p:txBody>
          <a:bodyPr wrap="square" rtlCol="0">
            <a:spAutoFit/>
          </a:bodyPr>
          <a:lstStyle/>
          <a:p>
            <a:r>
              <a:rPr lang="es-MX" b="1" dirty="0"/>
              <a:t>INVERSION TOTAL DE $ 57.830.325.615</a:t>
            </a:r>
            <a:endParaRPr lang="es-CO" b="1" dirty="0"/>
          </a:p>
        </p:txBody>
      </p:sp>
      <p:sp>
        <p:nvSpPr>
          <p:cNvPr id="2" name="Rectángulo: esquinas redondeadas 15">
            <a:extLst>
              <a:ext uri="{FF2B5EF4-FFF2-40B4-BE49-F238E27FC236}">
                <a16:creationId xmlns:a16="http://schemas.microsoft.com/office/drawing/2014/main" id="{5D4FA393-6EE7-2F3B-15D9-3AC14544ADE9}"/>
              </a:ext>
            </a:extLst>
          </p:cNvPr>
          <p:cNvSpPr/>
          <p:nvPr/>
        </p:nvSpPr>
        <p:spPr>
          <a:xfrm>
            <a:off x="8169585" y="2195036"/>
            <a:ext cx="2700988" cy="2900805"/>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b="1" dirty="0">
              <a:solidFill>
                <a:srgbClr val="00284B"/>
              </a:solidFill>
            </a:endParaRPr>
          </a:p>
          <a:p>
            <a:pPr lvl="0" algn="ctr"/>
            <a:r>
              <a:rPr lang="es-CO" sz="2000" b="1" dirty="0">
                <a:solidFill>
                  <a:srgbClr val="00284B"/>
                </a:solidFill>
              </a:rPr>
              <a:t>DURANTE EL 2024 se logró la aprobación de proyectos de gran importancia para la Ciudad</a:t>
            </a:r>
            <a:endParaRPr lang="es-CO" sz="2000" dirty="0">
              <a:solidFill>
                <a:srgbClr val="00284B"/>
              </a:solidFill>
            </a:endParaRPr>
          </a:p>
          <a:p>
            <a:pPr algn="ctr"/>
            <a:endParaRPr lang="es-CO" sz="2000" dirty="0">
              <a:solidFill>
                <a:srgbClr val="00284B"/>
              </a:solidFill>
            </a:endParaRPr>
          </a:p>
        </p:txBody>
      </p:sp>
    </p:spTree>
    <p:extLst>
      <p:ext uri="{BB962C8B-B14F-4D97-AF65-F5344CB8AC3E}">
        <p14:creationId xmlns:p14="http://schemas.microsoft.com/office/powerpoint/2010/main" val="276692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E405-E236-94A5-9A62-1A060A0AB84C}"/>
            </a:ext>
          </a:extLst>
        </p:cNvPr>
        <p:cNvGrpSpPr/>
        <p:nvPr/>
      </p:nvGrpSpPr>
      <p:grpSpPr>
        <a:xfrm>
          <a:off x="0" y="0"/>
          <a:ext cx="0" cy="0"/>
          <a:chOff x="0" y="0"/>
          <a:chExt cx="0" cy="0"/>
        </a:xfrm>
      </p:grpSpPr>
      <p:sp>
        <p:nvSpPr>
          <p:cNvPr id="21" name="Rectángulo: esquinas redondeadas 20">
            <a:extLst>
              <a:ext uri="{FF2B5EF4-FFF2-40B4-BE49-F238E27FC236}">
                <a16:creationId xmlns:a16="http://schemas.microsoft.com/office/drawing/2014/main" id="{BB7291B5-AA36-0B9E-CFDD-B4AC42EA6B5D}"/>
              </a:ext>
            </a:extLst>
          </p:cNvPr>
          <p:cNvSpPr/>
          <p:nvPr/>
        </p:nvSpPr>
        <p:spPr>
          <a:xfrm>
            <a:off x="7891974" y="4604149"/>
            <a:ext cx="4013179" cy="1107168"/>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000000"/>
              </a:buClr>
              <a:defRPr/>
            </a:pPr>
            <a:endParaRPr lang="es-ES" sz="1400" b="1" kern="0" dirty="0">
              <a:solidFill>
                <a:srgbClr val="FFFFFF"/>
              </a:solidFill>
              <a:latin typeface="Arial" panose="020B0604020202020204" pitchFamily="34" charset="0"/>
              <a:cs typeface="Arial" panose="020B0604020202020204" pitchFamily="34" charset="0"/>
              <a:sym typeface="Arial"/>
            </a:endParaRPr>
          </a:p>
          <a:p>
            <a:pPr lvl="0">
              <a:buClr>
                <a:srgbClr val="000000"/>
              </a:buClr>
              <a:defRPr/>
            </a:pPr>
            <a:endParaRPr lang="es-ES" sz="1400" b="1" kern="0" dirty="0">
              <a:solidFill>
                <a:srgbClr val="FFFFFF"/>
              </a:solidFill>
              <a:latin typeface="Arial" panose="020B0604020202020204" pitchFamily="34" charset="0"/>
              <a:cs typeface="Arial" panose="020B0604020202020204" pitchFamily="34" charset="0"/>
              <a:sym typeface="Arial"/>
            </a:endParaRPr>
          </a:p>
          <a:p>
            <a:pPr lvl="0">
              <a:buClr>
                <a:srgbClr val="000000"/>
              </a:buClr>
              <a:defRPr/>
            </a:pPr>
            <a:endParaRPr lang="es-ES" sz="1400" b="1" kern="0" dirty="0">
              <a:solidFill>
                <a:srgbClr val="FFFFFF"/>
              </a:solidFill>
              <a:latin typeface="Arial" panose="020B0604020202020204" pitchFamily="34" charset="0"/>
              <a:cs typeface="Arial" panose="020B0604020202020204" pitchFamily="34" charset="0"/>
              <a:sym typeface="Arial"/>
            </a:endParaRPr>
          </a:p>
          <a:p>
            <a:pPr lvl="0">
              <a:buClr>
                <a:srgbClr val="000000"/>
              </a:buClr>
              <a:defRPr/>
            </a:pPr>
            <a:r>
              <a:rPr lang="es-ES" sz="1400" b="1" kern="0" dirty="0">
                <a:solidFill>
                  <a:srgbClr val="FFFFFF"/>
                </a:solidFill>
                <a:latin typeface="Arial" panose="020B0604020202020204" pitchFamily="34" charset="0"/>
                <a:cs typeface="Arial" panose="020B0604020202020204" pitchFamily="34" charset="0"/>
                <a:sym typeface="Arial"/>
              </a:rPr>
              <a:t>34 intersecciones </a:t>
            </a:r>
            <a:r>
              <a:rPr lang="es-ES" sz="1400" kern="0" dirty="0">
                <a:solidFill>
                  <a:srgbClr val="FFFFFF"/>
                </a:solidFill>
                <a:latin typeface="Arial" panose="020B0604020202020204" pitchFamily="34" charset="0"/>
                <a:cs typeface="Arial" panose="020B0604020202020204" pitchFamily="34" charset="0"/>
                <a:sym typeface="Arial"/>
              </a:rPr>
              <a:t>semafóricas y un total de 638 semáforos</a:t>
            </a:r>
          </a:p>
        </p:txBody>
      </p:sp>
      <p:sp>
        <p:nvSpPr>
          <p:cNvPr id="15" name="CuadroTexto 14">
            <a:extLst>
              <a:ext uri="{FF2B5EF4-FFF2-40B4-BE49-F238E27FC236}">
                <a16:creationId xmlns:a16="http://schemas.microsoft.com/office/drawing/2014/main" id="{55163483-62C2-326F-DBFE-50C9399D889B}"/>
              </a:ext>
            </a:extLst>
          </p:cNvPr>
          <p:cNvSpPr txBox="1"/>
          <p:nvPr/>
        </p:nvSpPr>
        <p:spPr>
          <a:xfrm>
            <a:off x="5890901" y="5813394"/>
            <a:ext cx="581757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Población beneficiada: </a:t>
            </a:r>
            <a:r>
              <a:rPr lang="es-ES" kern="0" noProof="0" dirty="0">
                <a:solidFill>
                  <a:srgbClr val="002060"/>
                </a:solidFill>
                <a:latin typeface="Century Gothic" panose="020B0502020202020204" pitchFamily="34" charset="0"/>
                <a:cs typeface="Arial" panose="020B0604020202020204" pitchFamily="34" charset="0"/>
                <a:sym typeface="Arial"/>
              </a:rPr>
              <a:t>más de 544 mil habitantes</a:t>
            </a:r>
            <a:endPar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4" name="Título 28">
            <a:extLst>
              <a:ext uri="{FF2B5EF4-FFF2-40B4-BE49-F238E27FC236}">
                <a16:creationId xmlns:a16="http://schemas.microsoft.com/office/drawing/2014/main" id="{A7639182-2ADA-E28D-B9AB-9BA9184886A9}"/>
              </a:ext>
            </a:extLst>
          </p:cNvPr>
          <p:cNvSpPr txBox="1">
            <a:spLocks/>
          </p:cNvSpPr>
          <p:nvPr/>
        </p:nvSpPr>
        <p:spPr>
          <a:xfrm>
            <a:off x="1326509" y="2147477"/>
            <a:ext cx="6116832"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just"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sym typeface="Arial"/>
              </a:rPr>
              <a:t>CONTRATAR EL SUMINISTRO OBRA E INSTALACIÓN PARA LA</a:t>
            </a:r>
            <a:r>
              <a:rPr kumimoji="0" lang="es-CO" sz="1600" b="1" i="0" u="none" strike="noStrike" kern="1200" cap="none" spc="0" normalizeH="0" noProof="0" dirty="0">
                <a:ln>
                  <a:noFill/>
                </a:ln>
                <a:solidFill>
                  <a:srgbClr val="002060"/>
                </a:solidFill>
                <a:effectLst/>
                <a:uLnTx/>
                <a:uFillTx/>
                <a:latin typeface="Century Gothic" panose="020B0502020202020204" pitchFamily="34" charset="0"/>
                <a:ea typeface="+mj-ea"/>
                <a:cs typeface="+mj-cs"/>
                <a:sym typeface="Arial"/>
              </a:rPr>
              <a:t> PUESTA EN FUNCIONAMIENTO DE LA FASE 1 DE LA RED SEMAFORICA, INCLUYE OBRAS CIVILES DE SUBTERRANIZACION</a:t>
            </a:r>
            <a:endPar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sym typeface="Arial"/>
            </a:endParaRP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endParaRPr kumimoji="0" lang="es-CO" sz="1600" b="0" i="0" u="none" strike="noStrike" kern="1200" cap="none" spc="0" normalizeH="0" baseline="0" noProof="0" dirty="0">
              <a:ln>
                <a:noFill/>
              </a:ln>
              <a:solidFill>
                <a:srgbClr val="002060"/>
              </a:solidFill>
              <a:effectLst/>
              <a:uLnTx/>
              <a:uFillTx/>
              <a:latin typeface="Century Gothic" panose="020B0502020202020204" pitchFamily="34" charset="0"/>
              <a:ea typeface="+mj-ea"/>
              <a:cs typeface="Arial" panose="020B0604020202020204" pitchFamily="34" charset="0"/>
              <a:sym typeface="Arial"/>
            </a:endParaRPr>
          </a:p>
        </p:txBody>
      </p:sp>
      <p:sp>
        <p:nvSpPr>
          <p:cNvPr id="6" name="Google Shape;207;g29c86b69057_0_91">
            <a:extLst>
              <a:ext uri="{FF2B5EF4-FFF2-40B4-BE49-F238E27FC236}">
                <a16:creationId xmlns:a16="http://schemas.microsoft.com/office/drawing/2014/main" id="{37C91C3B-DC30-691F-90FA-5AB40C932EE4}"/>
              </a:ext>
            </a:extLst>
          </p:cNvPr>
          <p:cNvSpPr txBox="1">
            <a:spLocks/>
          </p:cNvSpPr>
          <p:nvPr/>
        </p:nvSpPr>
        <p:spPr>
          <a:xfrm>
            <a:off x="765879" y="2026789"/>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1.</a:t>
            </a:r>
          </a:p>
        </p:txBody>
      </p:sp>
      <p:sp>
        <p:nvSpPr>
          <p:cNvPr id="8" name="Google Shape;207;g29c86b69057_0_91">
            <a:extLst>
              <a:ext uri="{FF2B5EF4-FFF2-40B4-BE49-F238E27FC236}">
                <a16:creationId xmlns:a16="http://schemas.microsoft.com/office/drawing/2014/main" id="{1A5E141A-D9C8-F163-1E69-7F0B7AF0D2FA}"/>
              </a:ext>
            </a:extLst>
          </p:cNvPr>
          <p:cNvSpPr txBox="1">
            <a:spLocks/>
          </p:cNvSpPr>
          <p:nvPr/>
        </p:nvSpPr>
        <p:spPr>
          <a:xfrm>
            <a:off x="794599" y="3480570"/>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2.</a:t>
            </a:r>
          </a:p>
        </p:txBody>
      </p:sp>
      <p:sp>
        <p:nvSpPr>
          <p:cNvPr id="14" name="Google Shape;207;g29c86b69057_0_91">
            <a:extLst>
              <a:ext uri="{FF2B5EF4-FFF2-40B4-BE49-F238E27FC236}">
                <a16:creationId xmlns:a16="http://schemas.microsoft.com/office/drawing/2014/main" id="{4BA63C1F-CF05-1D6F-5095-10938DA55CA1}"/>
              </a:ext>
            </a:extLst>
          </p:cNvPr>
          <p:cNvSpPr txBox="1">
            <a:spLocks/>
          </p:cNvSpPr>
          <p:nvPr/>
        </p:nvSpPr>
        <p:spPr>
          <a:xfrm>
            <a:off x="765879" y="4504907"/>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3.</a:t>
            </a:r>
          </a:p>
        </p:txBody>
      </p:sp>
      <p:grpSp>
        <p:nvGrpSpPr>
          <p:cNvPr id="2" name="Grupo 1">
            <a:extLst>
              <a:ext uri="{FF2B5EF4-FFF2-40B4-BE49-F238E27FC236}">
                <a16:creationId xmlns:a16="http://schemas.microsoft.com/office/drawing/2014/main" id="{E24DCD2A-64C8-786F-C245-04DDAC47FECF}"/>
              </a:ext>
            </a:extLst>
          </p:cNvPr>
          <p:cNvGrpSpPr/>
          <p:nvPr/>
        </p:nvGrpSpPr>
        <p:grpSpPr>
          <a:xfrm>
            <a:off x="-76200" y="700744"/>
            <a:ext cx="11981353" cy="1460954"/>
            <a:chOff x="-76200" y="700744"/>
            <a:chExt cx="11981353" cy="1460954"/>
          </a:xfrm>
        </p:grpSpPr>
        <p:sp>
          <p:nvSpPr>
            <p:cNvPr id="3" name="Rectángulo: esquinas redondeadas 5">
              <a:extLst>
                <a:ext uri="{FF2B5EF4-FFF2-40B4-BE49-F238E27FC236}">
                  <a16:creationId xmlns:a16="http://schemas.microsoft.com/office/drawing/2014/main" id="{E2ED79E8-CA1A-4B81-62DC-CD7D9996141B}"/>
                </a:ext>
              </a:extLst>
            </p:cNvPr>
            <p:cNvSpPr/>
            <p:nvPr/>
          </p:nvSpPr>
          <p:spPr>
            <a:xfrm>
              <a:off x="721708" y="758377"/>
              <a:ext cx="10588550"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5" name="Título 28">
              <a:extLst>
                <a:ext uri="{FF2B5EF4-FFF2-40B4-BE49-F238E27FC236}">
                  <a16:creationId xmlns:a16="http://schemas.microsoft.com/office/drawing/2014/main" id="{6776FDDE-82F0-B08A-05BC-FAED4223A932}"/>
                </a:ext>
              </a:extLst>
            </p:cNvPr>
            <p:cNvSpPr txBox="1">
              <a:spLocks/>
            </p:cNvSpPr>
            <p:nvPr/>
          </p:nvSpPr>
          <p:spPr>
            <a:xfrm>
              <a:off x="-76200" y="700744"/>
              <a:ext cx="11981353"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SEMAFOROS FASE I</a:t>
              </a:r>
              <a:endParaRPr kumimoji="0" lang="es-CO"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sp>
        <p:nvSpPr>
          <p:cNvPr id="18" name="CuadroTexto 17">
            <a:extLst>
              <a:ext uri="{FF2B5EF4-FFF2-40B4-BE49-F238E27FC236}">
                <a16:creationId xmlns:a16="http://schemas.microsoft.com/office/drawing/2014/main" id="{F03B3F4F-F763-7EF0-AE76-09E351B070FF}"/>
              </a:ext>
            </a:extLst>
          </p:cNvPr>
          <p:cNvSpPr txBox="1"/>
          <p:nvPr/>
        </p:nvSpPr>
        <p:spPr>
          <a:xfrm>
            <a:off x="1326509" y="4476798"/>
            <a:ext cx="63726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obra: 5 meses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interventoría: 6 meses</a:t>
            </a:r>
          </a:p>
        </p:txBody>
      </p:sp>
      <p:sp>
        <p:nvSpPr>
          <p:cNvPr id="7" name="CuadroTexto 6">
            <a:extLst>
              <a:ext uri="{FF2B5EF4-FFF2-40B4-BE49-F238E27FC236}">
                <a16:creationId xmlns:a16="http://schemas.microsoft.com/office/drawing/2014/main" id="{A84D54F3-BF67-EDB2-A722-F9978F2D42D5}"/>
              </a:ext>
            </a:extLst>
          </p:cNvPr>
          <p:cNvSpPr txBox="1"/>
          <p:nvPr/>
        </p:nvSpPr>
        <p:spPr>
          <a:xfrm>
            <a:off x="1394508" y="3500288"/>
            <a:ext cx="6372664" cy="84023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1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Valor Obra: </a:t>
            </a:r>
            <a:r>
              <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$8.946.591.332</a:t>
            </a: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1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Interventoría:</a:t>
            </a:r>
            <a:r>
              <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 $</a:t>
            </a:r>
            <a:r>
              <a:rPr lang="es-ES" dirty="0">
                <a:solidFill>
                  <a:srgbClr val="002060"/>
                </a:solidFill>
                <a:latin typeface="Arial" panose="020B0604020202020204" pitchFamily="34" charset="0"/>
                <a:ea typeface="+mj-ea"/>
                <a:cs typeface="Arial" panose="020B0604020202020204" pitchFamily="34" charset="0"/>
                <a:sym typeface="Arial"/>
              </a:rPr>
              <a:t>631.776.093</a:t>
            </a: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r>
              <a:rPr lang="es-ES" noProof="0" dirty="0">
                <a:solidFill>
                  <a:srgbClr val="002060"/>
                </a:solidFill>
                <a:latin typeface="Arial" panose="020B0604020202020204" pitchFamily="34" charset="0"/>
                <a:ea typeface="+mj-ea"/>
                <a:cs typeface="Arial" panose="020B0604020202020204" pitchFamily="34" charset="0"/>
                <a:sym typeface="Arial"/>
              </a:rPr>
              <a:t>INVERSION TOTAL:</a:t>
            </a:r>
            <a:endPar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endParaRPr>
          </a:p>
        </p:txBody>
      </p:sp>
      <p:sp>
        <p:nvSpPr>
          <p:cNvPr id="9" name="Google Shape;207;g29c86b69057_0_91">
            <a:extLst>
              <a:ext uri="{FF2B5EF4-FFF2-40B4-BE49-F238E27FC236}">
                <a16:creationId xmlns:a16="http://schemas.microsoft.com/office/drawing/2014/main" id="{218A71D0-D661-42D5-0AB6-C3FEECA300DB}"/>
              </a:ext>
            </a:extLst>
          </p:cNvPr>
          <p:cNvSpPr txBox="1">
            <a:spLocks/>
          </p:cNvSpPr>
          <p:nvPr/>
        </p:nvSpPr>
        <p:spPr>
          <a:xfrm>
            <a:off x="765878" y="5529244"/>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4.</a:t>
            </a:r>
          </a:p>
        </p:txBody>
      </p:sp>
      <p:sp>
        <p:nvSpPr>
          <p:cNvPr id="10" name="CuadroTexto 9">
            <a:extLst>
              <a:ext uri="{FF2B5EF4-FFF2-40B4-BE49-F238E27FC236}">
                <a16:creationId xmlns:a16="http://schemas.microsoft.com/office/drawing/2014/main" id="{B8B28965-308B-1513-18DA-9EB64AEF7CF5}"/>
              </a:ext>
            </a:extLst>
          </p:cNvPr>
          <p:cNvSpPr txBox="1"/>
          <p:nvPr/>
        </p:nvSpPr>
        <p:spPr>
          <a:xfrm>
            <a:off x="1326509" y="5609937"/>
            <a:ext cx="6302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b="1" kern="0" dirty="0">
                <a:solidFill>
                  <a:srgbClr val="002060"/>
                </a:solidFill>
                <a:latin typeface="Century Gothic" panose="020B0502020202020204" pitchFamily="34" charset="0"/>
                <a:cs typeface="Arial" panose="020B0604020202020204" pitchFamily="34" charset="0"/>
                <a:sym typeface="Arial"/>
              </a:rPr>
              <a:t>I</a:t>
            </a:r>
            <a:r>
              <a:rPr lang="es-ES" b="1" kern="0" noProof="0" dirty="0">
                <a:solidFill>
                  <a:srgbClr val="002060"/>
                </a:solidFill>
                <a:latin typeface="Century Gothic" panose="020B0502020202020204" pitchFamily="34" charset="0"/>
                <a:cs typeface="Arial" panose="020B0604020202020204" pitchFamily="34" charset="0"/>
                <a:sym typeface="Arial"/>
              </a:rPr>
              <a:t>inicio</a:t>
            </a: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 Enero 2025</a:t>
            </a: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12" name="Google Shape;207;g29c86b69057_0_91">
            <a:extLst>
              <a:ext uri="{FF2B5EF4-FFF2-40B4-BE49-F238E27FC236}">
                <a16:creationId xmlns:a16="http://schemas.microsoft.com/office/drawing/2014/main" id="{FB8699B9-EA9C-652D-991B-BCADA94C0236}"/>
              </a:ext>
            </a:extLst>
          </p:cNvPr>
          <p:cNvSpPr txBox="1">
            <a:spLocks/>
          </p:cNvSpPr>
          <p:nvPr/>
        </p:nvSpPr>
        <p:spPr>
          <a:xfrm>
            <a:off x="5405650" y="5766502"/>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5.</a:t>
            </a:r>
          </a:p>
        </p:txBody>
      </p:sp>
      <p:sp>
        <p:nvSpPr>
          <p:cNvPr id="20" name="CuadroTexto 19">
            <a:extLst>
              <a:ext uri="{FF2B5EF4-FFF2-40B4-BE49-F238E27FC236}">
                <a16:creationId xmlns:a16="http://schemas.microsoft.com/office/drawing/2014/main" id="{6683C251-F00E-BA85-2F6E-E9DB641C35CE}"/>
              </a:ext>
            </a:extLst>
          </p:cNvPr>
          <p:cNvSpPr txBox="1"/>
          <p:nvPr/>
        </p:nvSpPr>
        <p:spPr>
          <a:xfrm>
            <a:off x="8070968" y="4579107"/>
            <a:ext cx="4013179" cy="646331"/>
          </a:xfrm>
          <a:prstGeom prst="rect">
            <a:avLst/>
          </a:prstGeom>
          <a:noFill/>
        </p:spPr>
        <p:txBody>
          <a:bodyPr wrap="square">
            <a:spAutoFit/>
          </a:bodyPr>
          <a:lstStyle/>
          <a:p>
            <a:r>
              <a:rPr lang="es-MX" b="1" i="1" dirty="0"/>
              <a:t>Recursos Nación - </a:t>
            </a:r>
            <a:r>
              <a:rPr lang="es-MX" dirty="0"/>
              <a:t>Empleos directos: 25 -Empleos indirectos:90</a:t>
            </a:r>
            <a:endParaRPr lang="es-CO" dirty="0"/>
          </a:p>
        </p:txBody>
      </p:sp>
      <p:pic>
        <p:nvPicPr>
          <p:cNvPr id="16" name="Imagen 15">
            <a:extLst>
              <a:ext uri="{FF2B5EF4-FFF2-40B4-BE49-F238E27FC236}">
                <a16:creationId xmlns:a16="http://schemas.microsoft.com/office/drawing/2014/main" id="{6E53BC5A-E1D0-5A93-91E6-AD8A3094B2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1803745"/>
            <a:ext cx="3474229" cy="2638153"/>
          </a:xfrm>
          <a:prstGeom prst="roundRect">
            <a:avLst>
              <a:gd name="adj" fmla="val 4167"/>
            </a:avLst>
          </a:prstGeom>
          <a:solidFill>
            <a:srgbClr val="FFFFFF"/>
          </a:solidFill>
          <a:ln w="76200" cap="sq">
            <a:solidFill>
              <a:srgbClr val="EAEAEA"/>
            </a:solidFill>
            <a:miter lim="800000"/>
          </a:ln>
          <a:effectLst/>
          <a:scene3d>
            <a:camera prst="orthographicFront"/>
            <a:lightRig rig="threePt" dir="t">
              <a:rot lat="0" lon="0" rev="2700000"/>
            </a:lightRig>
          </a:scene3d>
          <a:sp3d contourW="6350">
            <a:contourClr>
              <a:srgbClr val="C0C0C0"/>
            </a:contourClr>
          </a:sp3d>
        </p:spPr>
      </p:pic>
    </p:spTree>
    <p:extLst>
      <p:ext uri="{BB962C8B-B14F-4D97-AF65-F5344CB8AC3E}">
        <p14:creationId xmlns:p14="http://schemas.microsoft.com/office/powerpoint/2010/main" val="1126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5" grpId="0"/>
      <p:bldP spid="4" grpId="0"/>
      <p:bldP spid="6" grpId="0" animBg="1"/>
      <p:bldP spid="8" grpId="0" animBg="1"/>
      <p:bldP spid="14" grpId="0" animBg="1"/>
      <p:bldP spid="18" grpId="0"/>
      <p:bldP spid="7" grpId="0"/>
      <p:bldP spid="9" grpId="0" animBg="1"/>
      <p:bldP spid="10"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B75F9-BE08-40D5-B3B6-09AFD5F75D5E}"/>
            </a:ext>
          </a:extLst>
        </p:cNvPr>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ECF47E79-3F2E-B7BB-AF09-5075E4C090CF}"/>
              </a:ext>
            </a:extLst>
          </p:cNvPr>
          <p:cNvSpPr/>
          <p:nvPr/>
        </p:nvSpPr>
        <p:spPr>
          <a:xfrm>
            <a:off x="8867540" y="4441636"/>
            <a:ext cx="2935354" cy="1141358"/>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 name="Título 28">
            <a:extLst>
              <a:ext uri="{FF2B5EF4-FFF2-40B4-BE49-F238E27FC236}">
                <a16:creationId xmlns:a16="http://schemas.microsoft.com/office/drawing/2014/main" id="{334D80EA-CF72-C6FE-FBF5-64544F88C10B}"/>
              </a:ext>
            </a:extLst>
          </p:cNvPr>
          <p:cNvSpPr txBox="1">
            <a:spLocks/>
          </p:cNvSpPr>
          <p:nvPr/>
        </p:nvSpPr>
        <p:spPr>
          <a:xfrm>
            <a:off x="1326508" y="2147477"/>
            <a:ext cx="6446009"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lvl="0" algn="just"/>
            <a:r>
              <a:rPr lang="es-ES" sz="1600" b="1" dirty="0">
                <a:solidFill>
                  <a:srgbClr val="002060"/>
                </a:solidFill>
                <a:latin typeface="Century Gothic" panose="020B0502020202020204" pitchFamily="34" charset="0"/>
                <a:sym typeface="Arial"/>
              </a:rPr>
              <a:t>CONTRATAR EL MEJORAMIENTO Y REHABILITACIÓN DE LA MALLA VIAL DE LA CARRERA QUINTA DESDE LA CALLE 10 HASTA LA CALLE 58 PARA LA OPTIMIZACIÓN DE LA INFRAESTRUCTURA VIAL DEL SISTEMA ESTRATÉGICO DE TRANSPORTE - SETP DE IBAGUÉ S.A,S. LA CUÁL INCLUYE OBRAS COMPLEMENTARIAS, DIAGNÓSTICO Y ESTUDIOS Y DISEÑOS</a:t>
            </a:r>
            <a:endPar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sym typeface="Arial"/>
            </a:endParaRP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endParaRPr kumimoji="0" lang="es-CO" sz="1600" b="0" i="0" u="none" strike="noStrike" kern="1200" cap="none" spc="0" normalizeH="0" baseline="0" noProof="0" dirty="0">
              <a:ln>
                <a:noFill/>
              </a:ln>
              <a:solidFill>
                <a:srgbClr val="002060"/>
              </a:solidFill>
              <a:effectLst/>
              <a:uLnTx/>
              <a:uFillTx/>
              <a:latin typeface="Century Gothic" panose="020B0502020202020204" pitchFamily="34" charset="0"/>
              <a:ea typeface="+mj-ea"/>
              <a:cs typeface="Arial" panose="020B0604020202020204" pitchFamily="34" charset="0"/>
              <a:sym typeface="Arial"/>
            </a:endParaRPr>
          </a:p>
        </p:txBody>
      </p:sp>
      <p:sp>
        <p:nvSpPr>
          <p:cNvPr id="6" name="Google Shape;207;g29c86b69057_0_91">
            <a:extLst>
              <a:ext uri="{FF2B5EF4-FFF2-40B4-BE49-F238E27FC236}">
                <a16:creationId xmlns:a16="http://schemas.microsoft.com/office/drawing/2014/main" id="{19756732-ED53-658E-3927-C4C7669BA477}"/>
              </a:ext>
            </a:extLst>
          </p:cNvPr>
          <p:cNvSpPr txBox="1">
            <a:spLocks/>
          </p:cNvSpPr>
          <p:nvPr/>
        </p:nvSpPr>
        <p:spPr>
          <a:xfrm>
            <a:off x="765879" y="2026789"/>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1.</a:t>
            </a:r>
          </a:p>
        </p:txBody>
      </p:sp>
      <p:sp>
        <p:nvSpPr>
          <p:cNvPr id="8" name="Google Shape;207;g29c86b69057_0_91">
            <a:extLst>
              <a:ext uri="{FF2B5EF4-FFF2-40B4-BE49-F238E27FC236}">
                <a16:creationId xmlns:a16="http://schemas.microsoft.com/office/drawing/2014/main" id="{4299A36D-957F-C002-DBE9-247E1F654602}"/>
              </a:ext>
            </a:extLst>
          </p:cNvPr>
          <p:cNvSpPr txBox="1">
            <a:spLocks/>
          </p:cNvSpPr>
          <p:nvPr/>
        </p:nvSpPr>
        <p:spPr>
          <a:xfrm>
            <a:off x="794599" y="3480570"/>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2.</a:t>
            </a:r>
          </a:p>
        </p:txBody>
      </p:sp>
      <p:pic>
        <p:nvPicPr>
          <p:cNvPr id="13" name="Imagen 12" descr="Icono&#10;&#10;Descripción generada automáticamente">
            <a:extLst>
              <a:ext uri="{FF2B5EF4-FFF2-40B4-BE49-F238E27FC236}">
                <a16:creationId xmlns:a16="http://schemas.microsoft.com/office/drawing/2014/main" id="{FD70C7D4-349E-BF84-9C1C-C335B7454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0479" y="967719"/>
            <a:ext cx="3824587" cy="3824587"/>
          </a:xfrm>
          <a:prstGeom prst="rect">
            <a:avLst/>
          </a:prstGeom>
          <a:effectLst>
            <a:outerShdw blurRad="50800" dist="38100" dir="2700000" algn="tl" rotWithShape="0">
              <a:prstClr val="black">
                <a:alpha val="40000"/>
              </a:prstClr>
            </a:outerShdw>
          </a:effectLst>
        </p:spPr>
      </p:pic>
      <p:sp>
        <p:nvSpPr>
          <p:cNvPr id="14" name="Google Shape;207;g29c86b69057_0_91">
            <a:extLst>
              <a:ext uri="{FF2B5EF4-FFF2-40B4-BE49-F238E27FC236}">
                <a16:creationId xmlns:a16="http://schemas.microsoft.com/office/drawing/2014/main" id="{09E4FA4A-4CDD-1005-E371-6198C517BB3E}"/>
              </a:ext>
            </a:extLst>
          </p:cNvPr>
          <p:cNvSpPr txBox="1">
            <a:spLocks/>
          </p:cNvSpPr>
          <p:nvPr/>
        </p:nvSpPr>
        <p:spPr>
          <a:xfrm>
            <a:off x="765879" y="4504907"/>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3.</a:t>
            </a:r>
          </a:p>
        </p:txBody>
      </p:sp>
      <p:grpSp>
        <p:nvGrpSpPr>
          <p:cNvPr id="2" name="Grupo 1">
            <a:extLst>
              <a:ext uri="{FF2B5EF4-FFF2-40B4-BE49-F238E27FC236}">
                <a16:creationId xmlns:a16="http://schemas.microsoft.com/office/drawing/2014/main" id="{5A47505E-E9FF-ED77-AA7F-862BDFBE6B2D}"/>
              </a:ext>
            </a:extLst>
          </p:cNvPr>
          <p:cNvGrpSpPr/>
          <p:nvPr/>
        </p:nvGrpSpPr>
        <p:grpSpPr>
          <a:xfrm>
            <a:off x="170991" y="555079"/>
            <a:ext cx="11981353" cy="1460954"/>
            <a:chOff x="-76200" y="700744"/>
            <a:chExt cx="11981353" cy="1460954"/>
          </a:xfrm>
        </p:grpSpPr>
        <p:sp>
          <p:nvSpPr>
            <p:cNvPr id="3" name="Rectángulo: esquinas redondeadas 5">
              <a:extLst>
                <a:ext uri="{FF2B5EF4-FFF2-40B4-BE49-F238E27FC236}">
                  <a16:creationId xmlns:a16="http://schemas.microsoft.com/office/drawing/2014/main" id="{449BA0C3-6177-DE0C-5A32-B56D18B68033}"/>
                </a:ext>
              </a:extLst>
            </p:cNvPr>
            <p:cNvSpPr/>
            <p:nvPr/>
          </p:nvSpPr>
          <p:spPr>
            <a:xfrm>
              <a:off x="721708" y="758377"/>
              <a:ext cx="10588550"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5" name="Título 28">
              <a:extLst>
                <a:ext uri="{FF2B5EF4-FFF2-40B4-BE49-F238E27FC236}">
                  <a16:creationId xmlns:a16="http://schemas.microsoft.com/office/drawing/2014/main" id="{1FE7E781-DCE5-A148-15B9-FB53561183CA}"/>
                </a:ext>
              </a:extLst>
            </p:cNvPr>
            <p:cNvSpPr txBox="1">
              <a:spLocks/>
            </p:cNvSpPr>
            <p:nvPr/>
          </p:nvSpPr>
          <p:spPr>
            <a:xfrm>
              <a:off x="-76200" y="700744"/>
              <a:ext cx="11981353"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lang="es-ES" sz="3200" b="1" dirty="0">
                  <a:solidFill>
                    <a:srgbClr val="FFFFFF"/>
                  </a:solidFill>
                  <a:latin typeface="Arial" panose="020B0604020202020204" pitchFamily="34" charset="0"/>
                  <a:cs typeface="Arial" panose="020B0604020202020204" pitchFamily="34" charset="0"/>
                  <a:sym typeface="Arial"/>
                </a:rPr>
                <a:t>R</a:t>
              </a:r>
              <a:r>
                <a:rPr kumimoji="0" lang="es-E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rehabilitación vial Fase II - Carrera Quinta</a:t>
              </a:r>
              <a:endParaRPr kumimoji="0" lang="es-CO"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sp>
        <p:nvSpPr>
          <p:cNvPr id="18" name="CuadroTexto 17">
            <a:extLst>
              <a:ext uri="{FF2B5EF4-FFF2-40B4-BE49-F238E27FC236}">
                <a16:creationId xmlns:a16="http://schemas.microsoft.com/office/drawing/2014/main" id="{060D9141-5C8E-12D2-DC89-6FF38A63F236}"/>
              </a:ext>
            </a:extLst>
          </p:cNvPr>
          <p:cNvSpPr txBox="1"/>
          <p:nvPr/>
        </p:nvSpPr>
        <p:spPr>
          <a:xfrm>
            <a:off x="1256673" y="4469141"/>
            <a:ext cx="63726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obra: </a:t>
            </a:r>
            <a:r>
              <a:rPr lang="es-ES" b="1" kern="0" dirty="0">
                <a:solidFill>
                  <a:srgbClr val="002060"/>
                </a:solidFill>
                <a:latin typeface="Century Gothic" panose="020B0502020202020204" pitchFamily="34" charset="0"/>
                <a:cs typeface="Arial" panose="020B0604020202020204" pitchFamily="34" charset="0"/>
                <a:sym typeface="Arial"/>
              </a:rPr>
              <a:t>8.5</a:t>
            </a: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 meses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interventoría: 9.5 meses</a:t>
            </a:r>
          </a:p>
        </p:txBody>
      </p:sp>
      <p:sp>
        <p:nvSpPr>
          <p:cNvPr id="19" name="Google Shape;207;g29c86b69057_0_91">
            <a:extLst>
              <a:ext uri="{FF2B5EF4-FFF2-40B4-BE49-F238E27FC236}">
                <a16:creationId xmlns:a16="http://schemas.microsoft.com/office/drawing/2014/main" id="{D4A8B20B-4AE1-9C5D-E843-6175D511CAF4}"/>
              </a:ext>
            </a:extLst>
          </p:cNvPr>
          <p:cNvSpPr txBox="1">
            <a:spLocks/>
          </p:cNvSpPr>
          <p:nvPr/>
        </p:nvSpPr>
        <p:spPr>
          <a:xfrm>
            <a:off x="765878" y="5529244"/>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4.</a:t>
            </a:r>
          </a:p>
        </p:txBody>
      </p:sp>
      <p:sp>
        <p:nvSpPr>
          <p:cNvPr id="20" name="CuadroTexto 19">
            <a:extLst>
              <a:ext uri="{FF2B5EF4-FFF2-40B4-BE49-F238E27FC236}">
                <a16:creationId xmlns:a16="http://schemas.microsoft.com/office/drawing/2014/main" id="{AC232E95-E1AF-B301-FB3E-26D96A65739C}"/>
              </a:ext>
            </a:extLst>
          </p:cNvPr>
          <p:cNvSpPr txBox="1"/>
          <p:nvPr/>
        </p:nvSpPr>
        <p:spPr>
          <a:xfrm>
            <a:off x="1326509" y="5609937"/>
            <a:ext cx="6302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INICIO OBRA: MARZO 2025</a:t>
            </a: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21" name="Google Shape;207;g29c86b69057_0_91">
            <a:extLst>
              <a:ext uri="{FF2B5EF4-FFF2-40B4-BE49-F238E27FC236}">
                <a16:creationId xmlns:a16="http://schemas.microsoft.com/office/drawing/2014/main" id="{1D1F50AE-2A4C-80FF-4918-C84169AB871F}"/>
              </a:ext>
            </a:extLst>
          </p:cNvPr>
          <p:cNvSpPr txBox="1">
            <a:spLocks/>
          </p:cNvSpPr>
          <p:nvPr/>
        </p:nvSpPr>
        <p:spPr>
          <a:xfrm>
            <a:off x="5401002" y="5556051"/>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5.</a:t>
            </a:r>
          </a:p>
        </p:txBody>
      </p:sp>
      <p:sp>
        <p:nvSpPr>
          <p:cNvPr id="22" name="CuadroTexto 21">
            <a:extLst>
              <a:ext uri="{FF2B5EF4-FFF2-40B4-BE49-F238E27FC236}">
                <a16:creationId xmlns:a16="http://schemas.microsoft.com/office/drawing/2014/main" id="{4E26A98E-48D7-E2DE-BAF3-4FD43F818468}"/>
              </a:ext>
            </a:extLst>
          </p:cNvPr>
          <p:cNvSpPr txBox="1"/>
          <p:nvPr/>
        </p:nvSpPr>
        <p:spPr>
          <a:xfrm>
            <a:off x="5886252" y="5609937"/>
            <a:ext cx="581757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Población beneficiada: </a:t>
            </a:r>
            <a:r>
              <a:rPr lang="es-ES" kern="0" dirty="0">
                <a:solidFill>
                  <a:srgbClr val="002060"/>
                </a:solidFill>
                <a:latin typeface="Century Gothic" panose="020B0502020202020204" pitchFamily="34" charset="0"/>
                <a:cs typeface="Arial" panose="020B0604020202020204" pitchFamily="34" charset="0"/>
                <a:sym typeface="Arial"/>
              </a:rPr>
              <a:t>A</a:t>
            </a:r>
            <a:r>
              <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prox 210 mil personas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Comunas: </a:t>
            </a:r>
            <a:r>
              <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1,3,4,9 y 10</a:t>
            </a:r>
          </a:p>
        </p:txBody>
      </p:sp>
      <p:sp>
        <p:nvSpPr>
          <p:cNvPr id="7" name="CuadroTexto 6">
            <a:extLst>
              <a:ext uri="{FF2B5EF4-FFF2-40B4-BE49-F238E27FC236}">
                <a16:creationId xmlns:a16="http://schemas.microsoft.com/office/drawing/2014/main" id="{1052EE9B-4271-19F4-8841-34FBB3F77B40}"/>
              </a:ext>
            </a:extLst>
          </p:cNvPr>
          <p:cNvSpPr txBox="1"/>
          <p:nvPr/>
        </p:nvSpPr>
        <p:spPr>
          <a:xfrm>
            <a:off x="1326509" y="3440160"/>
            <a:ext cx="6372664" cy="923330"/>
          </a:xfrm>
          <a:prstGeom prst="rect">
            <a:avLst/>
          </a:prstGeom>
          <a:noFill/>
        </p:spPr>
        <p:txBody>
          <a:bodyPr wrap="square">
            <a:spAutoFit/>
          </a:bodyPr>
          <a:lstStyle/>
          <a:p>
            <a:r>
              <a:rPr lang="es-ES" sz="1800" b="1" dirty="0">
                <a:solidFill>
                  <a:srgbClr val="002060"/>
                </a:solidFill>
                <a:latin typeface="Arial" panose="020B0604020202020204" pitchFamily="34" charset="0"/>
                <a:cs typeface="Arial" panose="020B0604020202020204" pitchFamily="34" charset="0"/>
              </a:rPr>
              <a:t>Valor: </a:t>
            </a:r>
            <a:r>
              <a:rPr lang="es-ES" sz="1800" dirty="0">
                <a:solidFill>
                  <a:srgbClr val="002060"/>
                </a:solidFill>
                <a:latin typeface="Arial" panose="020B0604020202020204" pitchFamily="34" charset="0"/>
                <a:cs typeface="Arial" panose="020B0604020202020204" pitchFamily="34" charset="0"/>
              </a:rPr>
              <a:t>$35.399.868.205</a:t>
            </a:r>
          </a:p>
          <a:p>
            <a:r>
              <a:rPr lang="es-ES" sz="1800" b="1" dirty="0">
                <a:solidFill>
                  <a:srgbClr val="002060"/>
                </a:solidFill>
                <a:latin typeface="Arial" panose="020B0604020202020204" pitchFamily="34" charset="0"/>
                <a:cs typeface="Arial" panose="020B0604020202020204" pitchFamily="34" charset="0"/>
              </a:rPr>
              <a:t>Interventoría:</a:t>
            </a:r>
            <a:r>
              <a:rPr lang="es-ES" sz="1800" dirty="0">
                <a:solidFill>
                  <a:srgbClr val="002060"/>
                </a:solidFill>
                <a:latin typeface="Arial" panose="020B0604020202020204" pitchFamily="34" charset="0"/>
                <a:cs typeface="Arial" panose="020B0604020202020204" pitchFamily="34" charset="0"/>
              </a:rPr>
              <a:t>$2.178.607.018</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pic>
        <p:nvPicPr>
          <p:cNvPr id="12" name="Gráfico 11">
            <a:extLst>
              <a:ext uri="{FF2B5EF4-FFF2-40B4-BE49-F238E27FC236}">
                <a16:creationId xmlns:a16="http://schemas.microsoft.com/office/drawing/2014/main" id="{477A1384-F57A-EBDD-7A98-446EE5428A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79358" y="1532201"/>
            <a:ext cx="1383157" cy="1403321"/>
          </a:xfrm>
          <a:prstGeom prst="rect">
            <a:avLst/>
          </a:prstGeom>
        </p:spPr>
      </p:pic>
      <p:sp>
        <p:nvSpPr>
          <p:cNvPr id="9" name="CuadroTexto 8">
            <a:extLst>
              <a:ext uri="{FF2B5EF4-FFF2-40B4-BE49-F238E27FC236}">
                <a16:creationId xmlns:a16="http://schemas.microsoft.com/office/drawing/2014/main" id="{D151E560-39FA-29A5-396E-B076332158A5}"/>
              </a:ext>
            </a:extLst>
          </p:cNvPr>
          <p:cNvSpPr txBox="1"/>
          <p:nvPr/>
        </p:nvSpPr>
        <p:spPr>
          <a:xfrm>
            <a:off x="9183015" y="4508395"/>
            <a:ext cx="3167406" cy="369332"/>
          </a:xfrm>
          <a:prstGeom prst="rect">
            <a:avLst/>
          </a:prstGeom>
          <a:noFill/>
        </p:spPr>
        <p:txBody>
          <a:bodyPr wrap="square" rtlCol="0">
            <a:spAutoFit/>
          </a:bodyPr>
          <a:lstStyle/>
          <a:p>
            <a:r>
              <a:rPr lang="es-MX" b="1" i="1"/>
              <a:t>Recursos Nación </a:t>
            </a:r>
            <a:endParaRPr lang="es-CO" b="1" i="1" dirty="0"/>
          </a:p>
        </p:txBody>
      </p:sp>
      <p:sp>
        <p:nvSpPr>
          <p:cNvPr id="10" name="CuadroTexto 9">
            <a:extLst>
              <a:ext uri="{FF2B5EF4-FFF2-40B4-BE49-F238E27FC236}">
                <a16:creationId xmlns:a16="http://schemas.microsoft.com/office/drawing/2014/main" id="{9E9EB6D9-1432-8C83-8E1B-932BB4E25D58}"/>
              </a:ext>
            </a:extLst>
          </p:cNvPr>
          <p:cNvSpPr txBox="1"/>
          <p:nvPr/>
        </p:nvSpPr>
        <p:spPr>
          <a:xfrm>
            <a:off x="9155648" y="4714205"/>
            <a:ext cx="3167406" cy="646331"/>
          </a:xfrm>
          <a:prstGeom prst="rect">
            <a:avLst/>
          </a:prstGeom>
          <a:noFill/>
        </p:spPr>
        <p:txBody>
          <a:bodyPr wrap="square" rtlCol="0">
            <a:spAutoFit/>
          </a:bodyPr>
          <a:lstStyle/>
          <a:p>
            <a:r>
              <a:rPr lang="es-MX"/>
              <a:t>Empleos directos: 45</a:t>
            </a:r>
          </a:p>
          <a:p>
            <a:r>
              <a:rPr lang="es-MX"/>
              <a:t>Empleos indirectos: 120</a:t>
            </a:r>
            <a:endParaRPr lang="es-CO" dirty="0"/>
          </a:p>
        </p:txBody>
      </p:sp>
    </p:spTree>
    <p:extLst>
      <p:ext uri="{BB962C8B-B14F-4D97-AF65-F5344CB8AC3E}">
        <p14:creationId xmlns:p14="http://schemas.microsoft.com/office/powerpoint/2010/main" val="74514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0"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6" grpId="0" animBg="1"/>
      <p:bldP spid="8" grpId="0" animBg="1"/>
      <p:bldP spid="14" grpId="0" animBg="1"/>
      <p:bldP spid="18" grpId="0"/>
      <p:bldP spid="19" grpId="0" animBg="1"/>
      <p:bldP spid="20" grpId="0"/>
      <p:bldP spid="21" grpId="0" animBg="1"/>
      <p:bldP spid="22"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097E4-C841-DC82-EED3-18F9A0B490D6}"/>
            </a:ext>
          </a:extLst>
        </p:cNvPr>
        <p:cNvGrpSpPr/>
        <p:nvPr/>
      </p:nvGrpSpPr>
      <p:grpSpPr>
        <a:xfrm>
          <a:off x="0" y="0"/>
          <a:ext cx="0" cy="0"/>
          <a:chOff x="0" y="0"/>
          <a:chExt cx="0" cy="0"/>
        </a:xfrm>
      </p:grpSpPr>
      <p:sp>
        <p:nvSpPr>
          <p:cNvPr id="20" name="Rectángulo: esquinas redondeadas 19">
            <a:extLst>
              <a:ext uri="{FF2B5EF4-FFF2-40B4-BE49-F238E27FC236}">
                <a16:creationId xmlns:a16="http://schemas.microsoft.com/office/drawing/2014/main" id="{9C1A564A-5524-3837-9679-1DB84369604C}"/>
              </a:ext>
            </a:extLst>
          </p:cNvPr>
          <p:cNvSpPr/>
          <p:nvPr/>
        </p:nvSpPr>
        <p:spPr>
          <a:xfrm>
            <a:off x="9304624" y="4604150"/>
            <a:ext cx="2498269" cy="745662"/>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 name="Título 28">
            <a:extLst>
              <a:ext uri="{FF2B5EF4-FFF2-40B4-BE49-F238E27FC236}">
                <a16:creationId xmlns:a16="http://schemas.microsoft.com/office/drawing/2014/main" id="{1D061F99-0A00-7921-769F-9C48141C5A66}"/>
              </a:ext>
            </a:extLst>
          </p:cNvPr>
          <p:cNvSpPr txBox="1">
            <a:spLocks/>
          </p:cNvSpPr>
          <p:nvPr/>
        </p:nvSpPr>
        <p:spPr>
          <a:xfrm>
            <a:off x="1326509" y="1948350"/>
            <a:ext cx="6116832"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lvl="0" algn="just"/>
            <a:r>
              <a:rPr lang="es-ES" sz="1600" b="1" dirty="0">
                <a:solidFill>
                  <a:srgbClr val="002060"/>
                </a:solidFill>
                <a:latin typeface="Century Gothic" panose="020B0502020202020204" pitchFamily="34" charset="0"/>
                <a:sym typeface="Arial"/>
              </a:rPr>
              <a:t>ACTUALIZACIÓN Y REVISIÓN DEL DISEÑO OPERACIONAL DEL SISTEMA ESTRATÉGICO DE TRANSPORTE PÚBLICO (SETP) DE IBAGUÉ.”.</a:t>
            </a:r>
            <a:endPar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sym typeface="Arial"/>
            </a:endParaRP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endParaRPr kumimoji="0" lang="es-CO" sz="1600" b="0" i="0" u="none" strike="noStrike" kern="1200" cap="none" spc="0" normalizeH="0" baseline="0" noProof="0" dirty="0">
              <a:ln>
                <a:noFill/>
              </a:ln>
              <a:solidFill>
                <a:srgbClr val="002060"/>
              </a:solidFill>
              <a:effectLst/>
              <a:uLnTx/>
              <a:uFillTx/>
              <a:latin typeface="Century Gothic" panose="020B0502020202020204" pitchFamily="34" charset="0"/>
              <a:ea typeface="+mj-ea"/>
              <a:cs typeface="Arial" panose="020B0604020202020204" pitchFamily="34" charset="0"/>
              <a:sym typeface="Arial"/>
            </a:endParaRPr>
          </a:p>
        </p:txBody>
      </p:sp>
      <p:sp>
        <p:nvSpPr>
          <p:cNvPr id="6" name="Google Shape;207;g29c86b69057_0_91">
            <a:extLst>
              <a:ext uri="{FF2B5EF4-FFF2-40B4-BE49-F238E27FC236}">
                <a16:creationId xmlns:a16="http://schemas.microsoft.com/office/drawing/2014/main" id="{F1C0A3C4-01AF-E9F3-70C7-F1A773A5DD7F}"/>
              </a:ext>
            </a:extLst>
          </p:cNvPr>
          <p:cNvSpPr txBox="1">
            <a:spLocks/>
          </p:cNvSpPr>
          <p:nvPr/>
        </p:nvSpPr>
        <p:spPr>
          <a:xfrm>
            <a:off x="765879" y="2026789"/>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1.</a:t>
            </a:r>
          </a:p>
        </p:txBody>
      </p:sp>
      <p:sp>
        <p:nvSpPr>
          <p:cNvPr id="8" name="Google Shape;207;g29c86b69057_0_91">
            <a:extLst>
              <a:ext uri="{FF2B5EF4-FFF2-40B4-BE49-F238E27FC236}">
                <a16:creationId xmlns:a16="http://schemas.microsoft.com/office/drawing/2014/main" id="{6B1745BE-0F74-2AEE-2AFE-82FA6F46871E}"/>
              </a:ext>
            </a:extLst>
          </p:cNvPr>
          <p:cNvSpPr txBox="1">
            <a:spLocks/>
          </p:cNvSpPr>
          <p:nvPr/>
        </p:nvSpPr>
        <p:spPr>
          <a:xfrm>
            <a:off x="765878" y="3194201"/>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2.</a:t>
            </a:r>
          </a:p>
        </p:txBody>
      </p:sp>
      <p:sp>
        <p:nvSpPr>
          <p:cNvPr id="14" name="Google Shape;207;g29c86b69057_0_91">
            <a:extLst>
              <a:ext uri="{FF2B5EF4-FFF2-40B4-BE49-F238E27FC236}">
                <a16:creationId xmlns:a16="http://schemas.microsoft.com/office/drawing/2014/main" id="{434D1755-EDE1-C183-934A-419D14BD7DE1}"/>
              </a:ext>
            </a:extLst>
          </p:cNvPr>
          <p:cNvSpPr txBox="1">
            <a:spLocks/>
          </p:cNvSpPr>
          <p:nvPr/>
        </p:nvSpPr>
        <p:spPr>
          <a:xfrm>
            <a:off x="765878" y="4300494"/>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3.</a:t>
            </a:r>
          </a:p>
        </p:txBody>
      </p:sp>
      <p:grpSp>
        <p:nvGrpSpPr>
          <p:cNvPr id="2" name="Grupo 1">
            <a:extLst>
              <a:ext uri="{FF2B5EF4-FFF2-40B4-BE49-F238E27FC236}">
                <a16:creationId xmlns:a16="http://schemas.microsoft.com/office/drawing/2014/main" id="{9FED8FCC-E98C-E24B-3A61-DA04F4A8B2F2}"/>
              </a:ext>
            </a:extLst>
          </p:cNvPr>
          <p:cNvGrpSpPr/>
          <p:nvPr/>
        </p:nvGrpSpPr>
        <p:grpSpPr>
          <a:xfrm>
            <a:off x="-76200" y="700744"/>
            <a:ext cx="11981353" cy="1460954"/>
            <a:chOff x="-76200" y="700744"/>
            <a:chExt cx="11981353" cy="1460954"/>
          </a:xfrm>
        </p:grpSpPr>
        <p:sp>
          <p:nvSpPr>
            <p:cNvPr id="3" name="Rectángulo: esquinas redondeadas 5">
              <a:extLst>
                <a:ext uri="{FF2B5EF4-FFF2-40B4-BE49-F238E27FC236}">
                  <a16:creationId xmlns:a16="http://schemas.microsoft.com/office/drawing/2014/main" id="{84B142FD-2DEB-720C-B514-16485CD697FE}"/>
                </a:ext>
              </a:extLst>
            </p:cNvPr>
            <p:cNvSpPr/>
            <p:nvPr/>
          </p:nvSpPr>
          <p:spPr>
            <a:xfrm>
              <a:off x="721708" y="758377"/>
              <a:ext cx="10588550"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5" name="Título 28">
              <a:extLst>
                <a:ext uri="{FF2B5EF4-FFF2-40B4-BE49-F238E27FC236}">
                  <a16:creationId xmlns:a16="http://schemas.microsoft.com/office/drawing/2014/main" id="{F958C72D-BDE6-0735-2DEF-21524C6BA440}"/>
                </a:ext>
              </a:extLst>
            </p:cNvPr>
            <p:cNvSpPr txBox="1">
              <a:spLocks/>
            </p:cNvSpPr>
            <p:nvPr/>
          </p:nvSpPr>
          <p:spPr>
            <a:xfrm>
              <a:off x="-76200" y="700744"/>
              <a:ext cx="11981353"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Actualización de la demanda</a:t>
              </a:r>
              <a:endParaRPr kumimoji="0" lang="es-CO"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sp>
        <p:nvSpPr>
          <p:cNvPr id="18" name="CuadroTexto 17">
            <a:extLst>
              <a:ext uri="{FF2B5EF4-FFF2-40B4-BE49-F238E27FC236}">
                <a16:creationId xmlns:a16="http://schemas.microsoft.com/office/drawing/2014/main" id="{DA021CD7-4593-09EE-43F5-CFA89D410048}"/>
              </a:ext>
            </a:extLst>
          </p:cNvPr>
          <p:cNvSpPr txBox="1"/>
          <p:nvPr/>
        </p:nvSpPr>
        <p:spPr>
          <a:xfrm>
            <a:off x="1345781" y="4280985"/>
            <a:ext cx="63726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Consultoría: </a:t>
            </a:r>
            <a:r>
              <a:rPr lang="es-ES" b="1" kern="0" dirty="0">
                <a:solidFill>
                  <a:srgbClr val="002060"/>
                </a:solidFill>
                <a:latin typeface="Century Gothic" panose="020B0502020202020204" pitchFamily="34" charset="0"/>
                <a:cs typeface="Arial" panose="020B0604020202020204" pitchFamily="34" charset="0"/>
                <a:sym typeface="Arial"/>
              </a:rPr>
              <a:t>5</a:t>
            </a: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 meses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interventoría: 6 meses</a:t>
            </a:r>
          </a:p>
        </p:txBody>
      </p:sp>
      <p:sp>
        <p:nvSpPr>
          <p:cNvPr id="7" name="CuadroTexto 6">
            <a:extLst>
              <a:ext uri="{FF2B5EF4-FFF2-40B4-BE49-F238E27FC236}">
                <a16:creationId xmlns:a16="http://schemas.microsoft.com/office/drawing/2014/main" id="{98172B80-84D8-A07C-8335-25A42F63F2F1}"/>
              </a:ext>
            </a:extLst>
          </p:cNvPr>
          <p:cNvSpPr txBox="1"/>
          <p:nvPr/>
        </p:nvSpPr>
        <p:spPr>
          <a:xfrm>
            <a:off x="1351062" y="3203428"/>
            <a:ext cx="6372664" cy="923330"/>
          </a:xfrm>
          <a:prstGeom prst="rect">
            <a:avLst/>
          </a:prstGeom>
          <a:noFill/>
        </p:spPr>
        <p:txBody>
          <a:bodyPr wrap="square">
            <a:spAutoFit/>
          </a:bodyPr>
          <a:lstStyle/>
          <a:p>
            <a:r>
              <a:rPr lang="es-ES" sz="1800" b="1" dirty="0">
                <a:solidFill>
                  <a:srgbClr val="002060"/>
                </a:solidFill>
                <a:latin typeface="Arial" panose="020B0604020202020204" pitchFamily="34" charset="0"/>
                <a:cs typeface="Arial" panose="020B0604020202020204" pitchFamily="34" charset="0"/>
              </a:rPr>
              <a:t>Valor Consultoría: </a:t>
            </a:r>
            <a:r>
              <a:rPr lang="es-ES" sz="1800" dirty="0">
                <a:solidFill>
                  <a:srgbClr val="002060"/>
                </a:solidFill>
                <a:latin typeface="Arial" panose="020B0604020202020204" pitchFamily="34" charset="0"/>
                <a:cs typeface="Arial" panose="020B0604020202020204" pitchFamily="34" charset="0"/>
              </a:rPr>
              <a:t>$1.143.117.225</a:t>
            </a:r>
          </a:p>
          <a:p>
            <a:r>
              <a:rPr lang="es-ES" b="1" dirty="0">
                <a:solidFill>
                  <a:srgbClr val="002060"/>
                </a:solidFill>
                <a:latin typeface="Arial" panose="020B0604020202020204" pitchFamily="34" charset="0"/>
                <a:cs typeface="Arial" panose="020B0604020202020204" pitchFamily="34" charset="0"/>
              </a:rPr>
              <a:t>I</a:t>
            </a:r>
            <a:r>
              <a:rPr lang="es-ES" sz="1800" b="1" dirty="0">
                <a:solidFill>
                  <a:srgbClr val="002060"/>
                </a:solidFill>
                <a:latin typeface="Arial" panose="020B0604020202020204" pitchFamily="34" charset="0"/>
                <a:cs typeface="Arial" panose="020B0604020202020204" pitchFamily="34" charset="0"/>
              </a:rPr>
              <a:t>nterventoría: </a:t>
            </a:r>
            <a:r>
              <a:rPr lang="es-ES" sz="1800" dirty="0">
                <a:solidFill>
                  <a:srgbClr val="002060"/>
                </a:solidFill>
                <a:latin typeface="Arial" panose="020B0604020202020204" pitchFamily="34" charset="0"/>
                <a:cs typeface="Arial" panose="020B0604020202020204" pitchFamily="34" charset="0"/>
              </a:rPr>
              <a:t>$188.941.655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pic>
        <p:nvPicPr>
          <p:cNvPr id="9" name="Imagen 8" descr="Imagen que contiene Icono&#10;&#10;Descripción generada automáticamente">
            <a:extLst>
              <a:ext uri="{FF2B5EF4-FFF2-40B4-BE49-F238E27FC236}">
                <a16:creationId xmlns:a16="http://schemas.microsoft.com/office/drawing/2014/main" id="{53D6110B-0FD1-2A0E-A3EA-C553002B3393}"/>
              </a:ext>
            </a:extLst>
          </p:cNvPr>
          <p:cNvPicPr>
            <a:picLocks noChangeAspect="1"/>
          </p:cNvPicPr>
          <p:nvPr/>
        </p:nvPicPr>
        <p:blipFill rotWithShape="1">
          <a:blip r:embed="rId2">
            <a:extLst>
              <a:ext uri="{28A0092B-C50C-407E-A947-70E740481C1C}">
                <a14:useLocalDpi xmlns:a14="http://schemas.microsoft.com/office/drawing/2010/main" val="0"/>
              </a:ext>
            </a:extLst>
          </a:blip>
          <a:srcRect l="17197" t="11681"/>
          <a:stretch/>
        </p:blipFill>
        <p:spPr>
          <a:xfrm>
            <a:off x="9309906" y="1948350"/>
            <a:ext cx="2873064" cy="3064439"/>
          </a:xfrm>
          <a:prstGeom prst="rect">
            <a:avLst/>
          </a:prstGeom>
          <a:effectLst>
            <a:outerShdw blurRad="50800" dist="38100" dir="2700000" algn="tl" rotWithShape="0">
              <a:prstClr val="black">
                <a:alpha val="40000"/>
              </a:prstClr>
            </a:outerShdw>
          </a:effectLst>
        </p:spPr>
      </p:pic>
      <p:sp>
        <p:nvSpPr>
          <p:cNvPr id="10" name="Google Shape;207;g29c86b69057_0_91">
            <a:extLst>
              <a:ext uri="{FF2B5EF4-FFF2-40B4-BE49-F238E27FC236}">
                <a16:creationId xmlns:a16="http://schemas.microsoft.com/office/drawing/2014/main" id="{C87B39DE-F5CA-2FD0-07B6-A6712F7234E5}"/>
              </a:ext>
            </a:extLst>
          </p:cNvPr>
          <p:cNvSpPr txBox="1">
            <a:spLocks/>
          </p:cNvSpPr>
          <p:nvPr/>
        </p:nvSpPr>
        <p:spPr>
          <a:xfrm>
            <a:off x="765406" y="5323005"/>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4.</a:t>
            </a:r>
          </a:p>
        </p:txBody>
      </p:sp>
      <p:sp>
        <p:nvSpPr>
          <p:cNvPr id="12" name="CuadroTexto 11">
            <a:extLst>
              <a:ext uri="{FF2B5EF4-FFF2-40B4-BE49-F238E27FC236}">
                <a16:creationId xmlns:a16="http://schemas.microsoft.com/office/drawing/2014/main" id="{05B5C2A8-3D50-4611-E5A7-5AE77DBB68E2}"/>
              </a:ext>
            </a:extLst>
          </p:cNvPr>
          <p:cNvSpPr txBox="1"/>
          <p:nvPr/>
        </p:nvSpPr>
        <p:spPr>
          <a:xfrm>
            <a:off x="1326037" y="5403698"/>
            <a:ext cx="6302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FECHA DE INICIO:</a:t>
            </a:r>
            <a:r>
              <a:rPr kumimoji="0" lang="es-ES" sz="1800" b="1" i="0" u="none" strike="noStrike" kern="0" cap="none" spc="0" normalizeH="0" noProof="0" dirty="0">
                <a:ln>
                  <a:noFill/>
                </a:ln>
                <a:solidFill>
                  <a:srgbClr val="002060"/>
                </a:solidFill>
                <a:effectLst/>
                <a:uLnTx/>
                <a:uFillTx/>
                <a:latin typeface="Century Gothic" panose="020B0502020202020204" pitchFamily="34" charset="0"/>
                <a:cs typeface="Arial" panose="020B0604020202020204" pitchFamily="34" charset="0"/>
                <a:sym typeface="Arial"/>
              </a:rPr>
              <a:t> ENERO 2025</a:t>
            </a: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15" name="Google Shape;207;g29c86b69057_0_91">
            <a:extLst>
              <a:ext uri="{FF2B5EF4-FFF2-40B4-BE49-F238E27FC236}">
                <a16:creationId xmlns:a16="http://schemas.microsoft.com/office/drawing/2014/main" id="{739216B7-E5DD-D04C-5B30-D6375E9B441E}"/>
              </a:ext>
            </a:extLst>
          </p:cNvPr>
          <p:cNvSpPr txBox="1">
            <a:spLocks/>
          </p:cNvSpPr>
          <p:nvPr/>
        </p:nvSpPr>
        <p:spPr>
          <a:xfrm>
            <a:off x="5400530" y="5349812"/>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5.</a:t>
            </a:r>
          </a:p>
        </p:txBody>
      </p:sp>
      <p:sp>
        <p:nvSpPr>
          <p:cNvPr id="16" name="CuadroTexto 15">
            <a:extLst>
              <a:ext uri="{FF2B5EF4-FFF2-40B4-BE49-F238E27FC236}">
                <a16:creationId xmlns:a16="http://schemas.microsoft.com/office/drawing/2014/main" id="{994DD9E2-7E29-A237-AD00-F30C417D3FCF}"/>
              </a:ext>
            </a:extLst>
          </p:cNvPr>
          <p:cNvSpPr txBox="1"/>
          <p:nvPr/>
        </p:nvSpPr>
        <p:spPr>
          <a:xfrm>
            <a:off x="5914476" y="5430505"/>
            <a:ext cx="581757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Población beneficiada: </a:t>
            </a:r>
            <a:r>
              <a:rPr lang="es-ES" kern="0" dirty="0">
                <a:solidFill>
                  <a:srgbClr val="002060"/>
                </a:solidFill>
                <a:latin typeface="Century Gothic" panose="020B0502020202020204" pitchFamily="34" charset="0"/>
                <a:cs typeface="Arial" panose="020B0604020202020204" pitchFamily="34" charset="0"/>
                <a:sym typeface="Arial"/>
              </a:rPr>
              <a:t>170 mil ciudadanos</a:t>
            </a:r>
            <a:endPar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pic>
        <p:nvPicPr>
          <p:cNvPr id="17" name="Gráfico 16">
            <a:extLst>
              <a:ext uri="{FF2B5EF4-FFF2-40B4-BE49-F238E27FC236}">
                <a16:creationId xmlns:a16="http://schemas.microsoft.com/office/drawing/2014/main" id="{EAAFA83F-45BC-1176-F55B-27B58CF329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73018" y="1728738"/>
            <a:ext cx="1282316" cy="1424232"/>
          </a:xfrm>
          <a:prstGeom prst="rect">
            <a:avLst/>
          </a:prstGeom>
        </p:spPr>
      </p:pic>
      <p:sp>
        <p:nvSpPr>
          <p:cNvPr id="13" name="CuadroTexto 12">
            <a:extLst>
              <a:ext uri="{FF2B5EF4-FFF2-40B4-BE49-F238E27FC236}">
                <a16:creationId xmlns:a16="http://schemas.microsoft.com/office/drawing/2014/main" id="{C86B75C2-10CC-EC77-1E66-CD60DBA418A4}"/>
              </a:ext>
            </a:extLst>
          </p:cNvPr>
          <p:cNvSpPr txBox="1"/>
          <p:nvPr/>
        </p:nvSpPr>
        <p:spPr>
          <a:xfrm>
            <a:off x="9309906" y="4604150"/>
            <a:ext cx="6183982" cy="646331"/>
          </a:xfrm>
          <a:prstGeom prst="rect">
            <a:avLst/>
          </a:prstGeom>
          <a:noFill/>
        </p:spPr>
        <p:txBody>
          <a:bodyPr wrap="square">
            <a:spAutoFit/>
          </a:bodyPr>
          <a:lstStyle/>
          <a:p>
            <a:r>
              <a:rPr lang="es-MX"/>
              <a:t>Empleos directos: 35</a:t>
            </a:r>
          </a:p>
          <a:p>
            <a:r>
              <a:rPr lang="es-MX"/>
              <a:t>Empleos indirectos:110</a:t>
            </a:r>
            <a:endParaRPr lang="es-CO" dirty="0"/>
          </a:p>
        </p:txBody>
      </p:sp>
    </p:spTree>
    <p:extLst>
      <p:ext uri="{BB962C8B-B14F-4D97-AF65-F5344CB8AC3E}">
        <p14:creationId xmlns:p14="http://schemas.microsoft.com/office/powerpoint/2010/main" val="24665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p:bldP spid="6" grpId="0" animBg="1"/>
      <p:bldP spid="8" grpId="0" animBg="1"/>
      <p:bldP spid="14" grpId="0" animBg="1"/>
      <p:bldP spid="18" grpId="0"/>
      <p:bldP spid="7" grpId="0"/>
      <p:bldP spid="10" grpId="0" animBg="1"/>
      <p:bldP spid="12" grpId="0"/>
      <p:bldP spid="15" grpId="0" animBg="1"/>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esquinas redondeadas 20">
            <a:extLst>
              <a:ext uri="{FF2B5EF4-FFF2-40B4-BE49-F238E27FC236}">
                <a16:creationId xmlns:a16="http://schemas.microsoft.com/office/drawing/2014/main" id="{73F3DE42-DDE6-9901-48A3-5E29AF4545BB}"/>
              </a:ext>
            </a:extLst>
          </p:cNvPr>
          <p:cNvSpPr/>
          <p:nvPr/>
        </p:nvSpPr>
        <p:spPr>
          <a:xfrm>
            <a:off x="9304624" y="4604149"/>
            <a:ext cx="2600529" cy="923329"/>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 name="CuadroTexto 14">
            <a:extLst>
              <a:ext uri="{FF2B5EF4-FFF2-40B4-BE49-F238E27FC236}">
                <a16:creationId xmlns:a16="http://schemas.microsoft.com/office/drawing/2014/main" id="{20E311F5-7FA3-3B34-D124-881C6C3780DE}"/>
              </a:ext>
            </a:extLst>
          </p:cNvPr>
          <p:cNvSpPr txBox="1"/>
          <p:nvPr/>
        </p:nvSpPr>
        <p:spPr>
          <a:xfrm>
            <a:off x="5886252" y="5609937"/>
            <a:ext cx="581757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Población beneficiada: </a:t>
            </a:r>
            <a:r>
              <a:rPr lang="es-ES" kern="0" noProof="0" dirty="0">
                <a:solidFill>
                  <a:srgbClr val="002060"/>
                </a:solidFill>
                <a:latin typeface="Century Gothic" panose="020B0502020202020204" pitchFamily="34" charset="0"/>
                <a:cs typeface="Arial" panose="020B0604020202020204" pitchFamily="34" charset="0"/>
                <a:sym typeface="Arial"/>
              </a:rPr>
              <a:t>más de 544 mil habitantes</a:t>
            </a:r>
            <a:endPar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Comunas: </a:t>
            </a:r>
            <a:r>
              <a:rPr kumimoji="0" lang="es-ES" sz="180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1.150 paraderos en todas las comunas.</a:t>
            </a:r>
          </a:p>
        </p:txBody>
      </p:sp>
      <p:sp>
        <p:nvSpPr>
          <p:cNvPr id="4" name="Título 28">
            <a:extLst>
              <a:ext uri="{FF2B5EF4-FFF2-40B4-BE49-F238E27FC236}">
                <a16:creationId xmlns:a16="http://schemas.microsoft.com/office/drawing/2014/main" id="{ECEB57C6-362E-9CFA-C8A6-A5E430A3E930}"/>
              </a:ext>
            </a:extLst>
          </p:cNvPr>
          <p:cNvSpPr txBox="1">
            <a:spLocks/>
          </p:cNvSpPr>
          <p:nvPr/>
        </p:nvSpPr>
        <p:spPr>
          <a:xfrm>
            <a:off x="1326509" y="2147477"/>
            <a:ext cx="6116832"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just"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j-ea"/>
                <a:cs typeface="+mj-cs"/>
                <a:sym typeface="Arial"/>
              </a:rPr>
              <a:t>CONTRATAR EL SUMINISTRO E INSTALACIÓN DE PARADEROS TIPO III (SEÑAL VERTICAL TIPO BANDERÍN) DEL SISTEMA ESTRATÉGICO DE TRANSPORTE PUBLICO DE IBAGUÉ EN LA CIUDAD DE IBAGUÉ ETAPA I, INCLUIDAS OBRAS DE MEJORAMIENTO DE ANDENES</a:t>
            </a: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endParaRPr kumimoji="0" lang="es-CO" sz="1600" b="0" i="0" u="none" strike="noStrike" kern="1200" cap="none" spc="0" normalizeH="0" baseline="0" noProof="0" dirty="0">
              <a:ln>
                <a:noFill/>
              </a:ln>
              <a:solidFill>
                <a:srgbClr val="002060"/>
              </a:solidFill>
              <a:effectLst/>
              <a:uLnTx/>
              <a:uFillTx/>
              <a:latin typeface="Century Gothic" panose="020B0502020202020204" pitchFamily="34" charset="0"/>
              <a:ea typeface="+mj-ea"/>
              <a:cs typeface="Arial" panose="020B0604020202020204" pitchFamily="34" charset="0"/>
              <a:sym typeface="Arial"/>
            </a:endParaRPr>
          </a:p>
        </p:txBody>
      </p:sp>
      <p:sp>
        <p:nvSpPr>
          <p:cNvPr id="6" name="Google Shape;207;g29c86b69057_0_91">
            <a:extLst>
              <a:ext uri="{FF2B5EF4-FFF2-40B4-BE49-F238E27FC236}">
                <a16:creationId xmlns:a16="http://schemas.microsoft.com/office/drawing/2014/main" id="{F4EF33D3-E46D-0DB5-B8FE-15DF7782C5B5}"/>
              </a:ext>
            </a:extLst>
          </p:cNvPr>
          <p:cNvSpPr txBox="1">
            <a:spLocks/>
          </p:cNvSpPr>
          <p:nvPr/>
        </p:nvSpPr>
        <p:spPr>
          <a:xfrm>
            <a:off x="765879" y="2026789"/>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1.</a:t>
            </a:r>
          </a:p>
        </p:txBody>
      </p:sp>
      <p:sp>
        <p:nvSpPr>
          <p:cNvPr id="8" name="Google Shape;207;g29c86b69057_0_91">
            <a:extLst>
              <a:ext uri="{FF2B5EF4-FFF2-40B4-BE49-F238E27FC236}">
                <a16:creationId xmlns:a16="http://schemas.microsoft.com/office/drawing/2014/main" id="{283CC271-8FC6-2A70-B4F4-88496FBA93DB}"/>
              </a:ext>
            </a:extLst>
          </p:cNvPr>
          <p:cNvSpPr txBox="1">
            <a:spLocks/>
          </p:cNvSpPr>
          <p:nvPr/>
        </p:nvSpPr>
        <p:spPr>
          <a:xfrm>
            <a:off x="794599" y="3480570"/>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2.</a:t>
            </a:r>
          </a:p>
        </p:txBody>
      </p:sp>
      <p:pic>
        <p:nvPicPr>
          <p:cNvPr id="11" name="Gráfico 10">
            <a:extLst>
              <a:ext uri="{FF2B5EF4-FFF2-40B4-BE49-F238E27FC236}">
                <a16:creationId xmlns:a16="http://schemas.microsoft.com/office/drawing/2014/main" id="{2053FA63-DAF7-A8AB-9B2A-E95C7DBF3B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99173" y="1849124"/>
            <a:ext cx="1400204" cy="1776997"/>
          </a:xfrm>
          <a:prstGeom prst="rect">
            <a:avLst/>
          </a:prstGeom>
        </p:spPr>
      </p:pic>
      <p:pic>
        <p:nvPicPr>
          <p:cNvPr id="13" name="Imagen 12" descr="Icono&#10;&#10;Descripción generada automáticamente">
            <a:extLst>
              <a:ext uri="{FF2B5EF4-FFF2-40B4-BE49-F238E27FC236}">
                <a16:creationId xmlns:a16="http://schemas.microsoft.com/office/drawing/2014/main" id="{BED59C91-19BE-8C84-26B3-CC9A08B7C1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9476" y="1128253"/>
            <a:ext cx="3648563" cy="3531314"/>
          </a:xfrm>
          <a:prstGeom prst="rect">
            <a:avLst/>
          </a:prstGeom>
          <a:effectLst>
            <a:outerShdw blurRad="50800" dist="38100" dir="2700000" algn="tl" rotWithShape="0">
              <a:prstClr val="black">
                <a:alpha val="40000"/>
              </a:prstClr>
            </a:outerShdw>
          </a:effectLst>
        </p:spPr>
      </p:pic>
      <p:sp>
        <p:nvSpPr>
          <p:cNvPr id="14" name="Google Shape;207;g29c86b69057_0_91">
            <a:extLst>
              <a:ext uri="{FF2B5EF4-FFF2-40B4-BE49-F238E27FC236}">
                <a16:creationId xmlns:a16="http://schemas.microsoft.com/office/drawing/2014/main" id="{7F8AA765-0081-3672-0539-EE851DEF2049}"/>
              </a:ext>
            </a:extLst>
          </p:cNvPr>
          <p:cNvSpPr txBox="1">
            <a:spLocks/>
          </p:cNvSpPr>
          <p:nvPr/>
        </p:nvSpPr>
        <p:spPr>
          <a:xfrm>
            <a:off x="765879" y="4504907"/>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3.</a:t>
            </a:r>
          </a:p>
        </p:txBody>
      </p:sp>
      <p:grpSp>
        <p:nvGrpSpPr>
          <p:cNvPr id="2" name="Grupo 1">
            <a:extLst>
              <a:ext uri="{FF2B5EF4-FFF2-40B4-BE49-F238E27FC236}">
                <a16:creationId xmlns:a16="http://schemas.microsoft.com/office/drawing/2014/main" id="{02484999-8F24-BA26-CEFA-684A5A843D4D}"/>
              </a:ext>
            </a:extLst>
          </p:cNvPr>
          <p:cNvGrpSpPr/>
          <p:nvPr/>
        </p:nvGrpSpPr>
        <p:grpSpPr>
          <a:xfrm>
            <a:off x="-76200" y="700744"/>
            <a:ext cx="11981353" cy="1460954"/>
            <a:chOff x="-76200" y="700744"/>
            <a:chExt cx="11981353" cy="1460954"/>
          </a:xfrm>
        </p:grpSpPr>
        <p:sp>
          <p:nvSpPr>
            <p:cNvPr id="3" name="Rectángulo: esquinas redondeadas 5">
              <a:extLst>
                <a:ext uri="{FF2B5EF4-FFF2-40B4-BE49-F238E27FC236}">
                  <a16:creationId xmlns:a16="http://schemas.microsoft.com/office/drawing/2014/main" id="{52D376BE-FA76-8883-F80E-482AC0547787}"/>
                </a:ext>
              </a:extLst>
            </p:cNvPr>
            <p:cNvSpPr/>
            <p:nvPr/>
          </p:nvSpPr>
          <p:spPr>
            <a:xfrm>
              <a:off x="721708" y="758377"/>
              <a:ext cx="10588550"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5" name="Título 28">
              <a:extLst>
                <a:ext uri="{FF2B5EF4-FFF2-40B4-BE49-F238E27FC236}">
                  <a16:creationId xmlns:a16="http://schemas.microsoft.com/office/drawing/2014/main" id="{0556DCDA-592C-0AEA-CEB2-F46FCDAD28F2}"/>
                </a:ext>
              </a:extLst>
            </p:cNvPr>
            <p:cNvSpPr txBox="1">
              <a:spLocks/>
            </p:cNvSpPr>
            <p:nvPr/>
          </p:nvSpPr>
          <p:spPr>
            <a:xfrm>
              <a:off x="-76200" y="700744"/>
              <a:ext cx="11981353"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Paraderos tipo III</a:t>
              </a:r>
              <a:endParaRPr kumimoji="0" lang="es-CO"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sp>
        <p:nvSpPr>
          <p:cNvPr id="18" name="CuadroTexto 17">
            <a:extLst>
              <a:ext uri="{FF2B5EF4-FFF2-40B4-BE49-F238E27FC236}">
                <a16:creationId xmlns:a16="http://schemas.microsoft.com/office/drawing/2014/main" id="{89CDD753-61F0-FBEA-3D26-B5520CB877C0}"/>
              </a:ext>
            </a:extLst>
          </p:cNvPr>
          <p:cNvSpPr txBox="1"/>
          <p:nvPr/>
        </p:nvSpPr>
        <p:spPr>
          <a:xfrm>
            <a:off x="1326509" y="4476798"/>
            <a:ext cx="63726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obra: 7 meses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Plazo interventoría: 8 meses</a:t>
            </a:r>
          </a:p>
        </p:txBody>
      </p:sp>
      <p:sp>
        <p:nvSpPr>
          <p:cNvPr id="7" name="CuadroTexto 6">
            <a:extLst>
              <a:ext uri="{FF2B5EF4-FFF2-40B4-BE49-F238E27FC236}">
                <a16:creationId xmlns:a16="http://schemas.microsoft.com/office/drawing/2014/main" id="{F887EFD1-B559-A98C-46C0-0776A621B542}"/>
              </a:ext>
            </a:extLst>
          </p:cNvPr>
          <p:cNvSpPr txBox="1"/>
          <p:nvPr/>
        </p:nvSpPr>
        <p:spPr>
          <a:xfrm>
            <a:off x="1394508" y="3500288"/>
            <a:ext cx="6372664" cy="590931"/>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1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Valor Obra: </a:t>
            </a:r>
            <a:r>
              <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a:t>
            </a:r>
            <a:r>
              <a:rPr lang="es-ES" dirty="0">
                <a:solidFill>
                  <a:srgbClr val="002060"/>
                </a:solidFill>
                <a:latin typeface="Arial" panose="020B0604020202020204" pitchFamily="34" charset="0"/>
                <a:ea typeface="+mj-ea"/>
                <a:cs typeface="Arial" panose="020B0604020202020204" pitchFamily="34" charset="0"/>
                <a:sym typeface="Arial"/>
              </a:rPr>
              <a:t>8.221.569.619</a:t>
            </a:r>
            <a:endPar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endParaRP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1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Interventoría:</a:t>
            </a:r>
            <a:r>
              <a:rPr kumimoji="0" lang="es-ES" sz="18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sym typeface="Arial"/>
              </a:rPr>
              <a:t> $1.119.854.468</a:t>
            </a:r>
          </a:p>
        </p:txBody>
      </p:sp>
      <p:sp>
        <p:nvSpPr>
          <p:cNvPr id="9" name="Google Shape;207;g29c86b69057_0_91">
            <a:extLst>
              <a:ext uri="{FF2B5EF4-FFF2-40B4-BE49-F238E27FC236}">
                <a16:creationId xmlns:a16="http://schemas.microsoft.com/office/drawing/2014/main" id="{28B9140B-8D4A-ECFD-EE8E-E6C5202B6144}"/>
              </a:ext>
            </a:extLst>
          </p:cNvPr>
          <p:cNvSpPr txBox="1">
            <a:spLocks/>
          </p:cNvSpPr>
          <p:nvPr/>
        </p:nvSpPr>
        <p:spPr>
          <a:xfrm>
            <a:off x="765878" y="5529244"/>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4.</a:t>
            </a:r>
          </a:p>
        </p:txBody>
      </p:sp>
      <p:sp>
        <p:nvSpPr>
          <p:cNvPr id="10" name="CuadroTexto 9">
            <a:extLst>
              <a:ext uri="{FF2B5EF4-FFF2-40B4-BE49-F238E27FC236}">
                <a16:creationId xmlns:a16="http://schemas.microsoft.com/office/drawing/2014/main" id="{37C07C13-66A1-A8F4-019D-14A4FCFC027F}"/>
              </a:ext>
            </a:extLst>
          </p:cNvPr>
          <p:cNvSpPr txBox="1"/>
          <p:nvPr/>
        </p:nvSpPr>
        <p:spPr>
          <a:xfrm>
            <a:off x="1326509" y="5609937"/>
            <a:ext cx="6302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rPr>
              <a:t>FECHA DE INICIO: FEBRERO 2025</a:t>
            </a:r>
            <a:endParaRPr kumimoji="0" lang="es-ES" sz="18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12" name="Google Shape;207;g29c86b69057_0_91">
            <a:extLst>
              <a:ext uri="{FF2B5EF4-FFF2-40B4-BE49-F238E27FC236}">
                <a16:creationId xmlns:a16="http://schemas.microsoft.com/office/drawing/2014/main" id="{155BEA97-04A6-F680-59DB-2A55078E24FF}"/>
              </a:ext>
            </a:extLst>
          </p:cNvPr>
          <p:cNvSpPr txBox="1">
            <a:spLocks/>
          </p:cNvSpPr>
          <p:nvPr/>
        </p:nvSpPr>
        <p:spPr>
          <a:xfrm>
            <a:off x="5401002" y="5556051"/>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5.</a:t>
            </a:r>
          </a:p>
        </p:txBody>
      </p:sp>
      <p:sp>
        <p:nvSpPr>
          <p:cNvPr id="20" name="CuadroTexto 19">
            <a:extLst>
              <a:ext uri="{FF2B5EF4-FFF2-40B4-BE49-F238E27FC236}">
                <a16:creationId xmlns:a16="http://schemas.microsoft.com/office/drawing/2014/main" id="{A2587E85-8C3E-0100-A789-BB541C1743D1}"/>
              </a:ext>
            </a:extLst>
          </p:cNvPr>
          <p:cNvSpPr txBox="1"/>
          <p:nvPr/>
        </p:nvSpPr>
        <p:spPr>
          <a:xfrm>
            <a:off x="9375326" y="4567778"/>
            <a:ext cx="6259396" cy="923330"/>
          </a:xfrm>
          <a:prstGeom prst="rect">
            <a:avLst/>
          </a:prstGeom>
          <a:noFill/>
        </p:spPr>
        <p:txBody>
          <a:bodyPr wrap="square">
            <a:spAutoFit/>
          </a:bodyPr>
          <a:lstStyle/>
          <a:p>
            <a:r>
              <a:rPr lang="es-MX" b="1" i="1"/>
              <a:t>Recursos Nación </a:t>
            </a:r>
          </a:p>
          <a:p>
            <a:r>
              <a:rPr lang="es-MX"/>
              <a:t>Empleos directos: 70</a:t>
            </a:r>
          </a:p>
          <a:p>
            <a:r>
              <a:rPr lang="es-MX"/>
              <a:t>Empleos indirectos:150</a:t>
            </a:r>
            <a:endParaRPr lang="es-CO" dirty="0"/>
          </a:p>
        </p:txBody>
      </p:sp>
    </p:spTree>
    <p:extLst>
      <p:ext uri="{BB962C8B-B14F-4D97-AF65-F5344CB8AC3E}">
        <p14:creationId xmlns:p14="http://schemas.microsoft.com/office/powerpoint/2010/main" val="11982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par>
                                <p:cTn id="47" presetID="10"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5" grpId="0"/>
      <p:bldP spid="4" grpId="0"/>
      <p:bldP spid="6" grpId="0" animBg="1"/>
      <p:bldP spid="8" grpId="0" animBg="1"/>
      <p:bldP spid="14" grpId="0" animBg="1"/>
      <p:bldP spid="18" grpId="0"/>
      <p:bldP spid="7" grpId="0"/>
      <p:bldP spid="9" grpId="0" animBg="1"/>
      <p:bldP spid="10" grpId="0"/>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097E4-C841-DC82-EED3-18F9A0B490D6}"/>
            </a:ext>
          </a:extLst>
        </p:cNvPr>
        <p:cNvGrpSpPr/>
        <p:nvPr/>
      </p:nvGrpSpPr>
      <p:grpSpPr>
        <a:xfrm>
          <a:off x="0" y="0"/>
          <a:ext cx="0" cy="0"/>
          <a:chOff x="0" y="0"/>
          <a:chExt cx="0" cy="0"/>
        </a:xfrm>
      </p:grpSpPr>
      <p:sp>
        <p:nvSpPr>
          <p:cNvPr id="4" name="Título 28">
            <a:extLst>
              <a:ext uri="{FF2B5EF4-FFF2-40B4-BE49-F238E27FC236}">
                <a16:creationId xmlns:a16="http://schemas.microsoft.com/office/drawing/2014/main" id="{1D061F99-0A00-7921-769F-9C48141C5A66}"/>
              </a:ext>
            </a:extLst>
          </p:cNvPr>
          <p:cNvSpPr txBox="1">
            <a:spLocks/>
          </p:cNvSpPr>
          <p:nvPr/>
        </p:nvSpPr>
        <p:spPr>
          <a:xfrm>
            <a:off x="1004190" y="2337349"/>
            <a:ext cx="7353719"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171450" lvl="0" indent="-171450" algn="just">
              <a:lnSpc>
                <a:spcPct val="100000"/>
              </a:lnSpc>
              <a:buClr>
                <a:srgbClr val="000000"/>
              </a:buClr>
              <a:buSzTx/>
              <a:buFont typeface="Arial" panose="020B0604020202020204" pitchFamily="34" charset="0"/>
              <a:buChar char="•"/>
              <a:defRPr/>
            </a:pPr>
            <a:r>
              <a:rPr lang="es-ES" sz="2400" b="1" kern="0" dirty="0">
                <a:solidFill>
                  <a:srgbClr val="002060"/>
                </a:solidFill>
                <a:latin typeface="Arial" panose="020B0604020202020204" pitchFamily="34" charset="0"/>
                <a:cs typeface="Arial" panose="020B0604020202020204" pitchFamily="34" charset="0"/>
                <a:sym typeface="Arial"/>
              </a:rPr>
              <a:t>MODERNIZACION DE SEMAFOROS FASE II </a:t>
            </a:r>
          </a:p>
          <a:p>
            <a:pPr marL="171450" lvl="0" indent="-171450" algn="just">
              <a:lnSpc>
                <a:spcPct val="100000"/>
              </a:lnSpc>
              <a:buClr>
                <a:srgbClr val="000000"/>
              </a:buClr>
              <a:buSzTx/>
              <a:buFont typeface="Arial" panose="020B0604020202020204" pitchFamily="34" charset="0"/>
              <a:buChar char="•"/>
              <a:defRPr/>
            </a:pPr>
            <a:r>
              <a:rPr lang="es-ES" sz="2400" b="1" u="sng" kern="0" dirty="0">
                <a:solidFill>
                  <a:srgbClr val="002060"/>
                </a:solidFill>
                <a:latin typeface="Arial" panose="020B0604020202020204" pitchFamily="34" charset="0"/>
                <a:cs typeface="Arial" panose="020B0604020202020204" pitchFamily="34" charset="0"/>
                <a:sym typeface="Arial"/>
              </a:rPr>
              <a:t>Por valor de: $18.411.908.815</a:t>
            </a:r>
            <a:endParaRPr kumimoji="0" lang="es-CO" sz="2400" b="0" i="0" u="sng"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6" name="Google Shape;207;g29c86b69057_0_91">
            <a:extLst>
              <a:ext uri="{FF2B5EF4-FFF2-40B4-BE49-F238E27FC236}">
                <a16:creationId xmlns:a16="http://schemas.microsoft.com/office/drawing/2014/main" id="{F1C0A3C4-01AF-E9F3-70C7-F1A773A5DD7F}"/>
              </a:ext>
            </a:extLst>
          </p:cNvPr>
          <p:cNvSpPr txBox="1">
            <a:spLocks/>
          </p:cNvSpPr>
          <p:nvPr/>
        </p:nvSpPr>
        <p:spPr>
          <a:xfrm>
            <a:off x="443560" y="2659645"/>
            <a:ext cx="533296"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1.</a:t>
            </a:r>
          </a:p>
        </p:txBody>
      </p:sp>
      <p:sp>
        <p:nvSpPr>
          <p:cNvPr id="8" name="Google Shape;207;g29c86b69057_0_91">
            <a:extLst>
              <a:ext uri="{FF2B5EF4-FFF2-40B4-BE49-F238E27FC236}">
                <a16:creationId xmlns:a16="http://schemas.microsoft.com/office/drawing/2014/main" id="{6B1745BE-0F74-2AEE-2AFE-82FA6F46871E}"/>
              </a:ext>
            </a:extLst>
          </p:cNvPr>
          <p:cNvSpPr txBox="1">
            <a:spLocks/>
          </p:cNvSpPr>
          <p:nvPr/>
        </p:nvSpPr>
        <p:spPr>
          <a:xfrm>
            <a:off x="450343" y="3511141"/>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2.</a:t>
            </a:r>
          </a:p>
        </p:txBody>
      </p:sp>
      <p:sp>
        <p:nvSpPr>
          <p:cNvPr id="14" name="Google Shape;207;g29c86b69057_0_91">
            <a:extLst>
              <a:ext uri="{FF2B5EF4-FFF2-40B4-BE49-F238E27FC236}">
                <a16:creationId xmlns:a16="http://schemas.microsoft.com/office/drawing/2014/main" id="{434D1755-EDE1-C183-934A-419D14BD7DE1}"/>
              </a:ext>
            </a:extLst>
          </p:cNvPr>
          <p:cNvSpPr txBox="1">
            <a:spLocks/>
          </p:cNvSpPr>
          <p:nvPr/>
        </p:nvSpPr>
        <p:spPr>
          <a:xfrm>
            <a:off x="440040" y="5082547"/>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kumimoji="0" lang="es-CO" sz="2400" b="1" i="0" u="none" strike="noStrike" kern="1200" cap="none" spc="0" normalizeH="0" baseline="0" noProof="0" dirty="0">
                <a:ln>
                  <a:noFill/>
                </a:ln>
                <a:solidFill>
                  <a:srgbClr val="1F3864"/>
                </a:solidFill>
                <a:effectLst/>
                <a:uLnTx/>
                <a:uFillTx/>
                <a:latin typeface="Arial" panose="020B0604020202020204" pitchFamily="34" charset="0"/>
                <a:ea typeface="+mj-ea"/>
                <a:cs typeface="Arial" panose="020B0604020202020204" pitchFamily="34" charset="0"/>
                <a:sym typeface="Arial"/>
              </a:rPr>
              <a:t>3.</a:t>
            </a:r>
          </a:p>
        </p:txBody>
      </p:sp>
      <p:sp>
        <p:nvSpPr>
          <p:cNvPr id="18" name="CuadroTexto 17">
            <a:extLst>
              <a:ext uri="{FF2B5EF4-FFF2-40B4-BE49-F238E27FC236}">
                <a16:creationId xmlns:a16="http://schemas.microsoft.com/office/drawing/2014/main" id="{DA021CD7-4593-09EE-43F5-CFA89D410048}"/>
              </a:ext>
            </a:extLst>
          </p:cNvPr>
          <p:cNvSpPr txBox="1"/>
          <p:nvPr/>
        </p:nvSpPr>
        <p:spPr>
          <a:xfrm>
            <a:off x="1053395" y="5208001"/>
            <a:ext cx="10085209" cy="830997"/>
          </a:xfrm>
          <a:prstGeom prst="rect">
            <a:avLst/>
          </a:prstGeom>
          <a:noFill/>
        </p:spPr>
        <p:txBody>
          <a:bodyPr wrap="square">
            <a:spAutoFit/>
          </a:bodyPr>
          <a:lstStyle/>
          <a:p>
            <a:pPr marL="171450" indent="-171450" algn="just">
              <a:buClr>
                <a:srgbClr val="000000"/>
              </a:buClr>
              <a:buFont typeface="Arial" panose="020B0604020202020204" pitchFamily="34" charset="0"/>
              <a:buChar char="•"/>
              <a:defRPr/>
            </a:pPr>
            <a:r>
              <a:rPr lang="es-ES" sz="2400" b="1" kern="0" dirty="0">
                <a:solidFill>
                  <a:srgbClr val="002060"/>
                </a:solidFill>
                <a:latin typeface="Arial" panose="020B0604020202020204" pitchFamily="34" charset="0"/>
                <a:cs typeface="Arial" panose="020B0604020202020204" pitchFamily="34" charset="0"/>
                <a:sym typeface="Arial"/>
              </a:rPr>
              <a:t>SUMINISTRO E INSTALACION DE Paraderos tipo I, valor </a:t>
            </a:r>
            <a:r>
              <a:rPr lang="es-ES" sz="2400" b="1" u="sng" kern="0" dirty="0">
                <a:solidFill>
                  <a:srgbClr val="002060"/>
                </a:solidFill>
                <a:latin typeface="Arial" panose="020B0604020202020204" pitchFamily="34" charset="0"/>
                <a:cs typeface="Arial" panose="020B0604020202020204" pitchFamily="34" charset="0"/>
                <a:sym typeface="Arial"/>
              </a:rPr>
              <a:t>$4.700.000.000 </a:t>
            </a:r>
            <a:r>
              <a:rPr lang="es-ES" sz="2400" b="1" kern="0" dirty="0">
                <a:solidFill>
                  <a:srgbClr val="002060"/>
                </a:solidFill>
                <a:latin typeface="Arial" panose="020B0604020202020204" pitchFamily="34" charset="0"/>
                <a:cs typeface="Arial" panose="020B0604020202020204" pitchFamily="34" charset="0"/>
                <a:sym typeface="Arial"/>
              </a:rPr>
              <a:t>y tipo II, valor: </a:t>
            </a:r>
            <a:r>
              <a:rPr lang="es-ES" sz="2400" b="1" u="sng" kern="0" dirty="0">
                <a:solidFill>
                  <a:srgbClr val="002060"/>
                </a:solidFill>
                <a:latin typeface="Arial" panose="020B0604020202020204" pitchFamily="34" charset="0"/>
                <a:cs typeface="Arial" panose="020B0604020202020204" pitchFamily="34" charset="0"/>
                <a:sym typeface="Arial"/>
              </a:rPr>
              <a:t>$5.670.058.208</a:t>
            </a:r>
            <a:endParaRPr kumimoji="0" lang="es-ES" sz="2400" b="1" i="0" u="sng"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7" name="CuadroTexto 6">
            <a:extLst>
              <a:ext uri="{FF2B5EF4-FFF2-40B4-BE49-F238E27FC236}">
                <a16:creationId xmlns:a16="http://schemas.microsoft.com/office/drawing/2014/main" id="{98172B80-84D8-A07C-8335-25A42F63F2F1}"/>
              </a:ext>
            </a:extLst>
          </p:cNvPr>
          <p:cNvSpPr txBox="1"/>
          <p:nvPr/>
        </p:nvSpPr>
        <p:spPr>
          <a:xfrm>
            <a:off x="1053395" y="3517642"/>
            <a:ext cx="8512635" cy="1938992"/>
          </a:xfrm>
          <a:prstGeom prst="rect">
            <a:avLst/>
          </a:prstGeom>
          <a:noFill/>
        </p:spPr>
        <p:txBody>
          <a:bodyPr wrap="square">
            <a:spAutoFit/>
          </a:bodyPr>
          <a:lstStyle/>
          <a:p>
            <a:pPr marL="171450" indent="-171450" algn="just">
              <a:buClr>
                <a:srgbClr val="000000"/>
              </a:buClr>
              <a:buFont typeface="Arial" panose="020B0604020202020204" pitchFamily="34" charset="0"/>
              <a:buChar char="•"/>
              <a:defRPr/>
            </a:pPr>
            <a:r>
              <a:rPr lang="es-ES" sz="2400" b="1" dirty="0">
                <a:solidFill>
                  <a:srgbClr val="002060"/>
                </a:solidFill>
                <a:latin typeface="Century Gothic" panose="020B0502020202020204" pitchFamily="34" charset="0"/>
                <a:sym typeface="Arial"/>
              </a:rPr>
              <a:t>MEJORAMIENTO Y REHABILITACION DE LA MALLA VIAL DE LA  AVENIDA FERROCARRIL ENTRE CALLES 20 Y 43 A Y DE LA AVENIDA AMBALÁ ENTRE CALLES 25 Y </a:t>
            </a:r>
            <a:r>
              <a:rPr lang="es-ES" sz="2400" b="1" dirty="0">
                <a:solidFill>
                  <a:srgbClr val="00284B"/>
                </a:solidFill>
                <a:latin typeface="Century Gothic" panose="020B0502020202020204" pitchFamily="34" charset="0"/>
                <a:sym typeface="Arial"/>
              </a:rPr>
              <a:t>77. </a:t>
            </a:r>
          </a:p>
          <a:p>
            <a:pPr marL="171450" indent="-171450" algn="just">
              <a:buClr>
                <a:srgbClr val="000000"/>
              </a:buClr>
              <a:buFont typeface="Arial" panose="020B0604020202020204" pitchFamily="34" charset="0"/>
              <a:buChar char="•"/>
              <a:defRPr/>
            </a:pPr>
            <a:r>
              <a:rPr lang="es-ES" sz="2400" b="1" u="sng" dirty="0">
                <a:solidFill>
                  <a:srgbClr val="00284B"/>
                </a:solidFill>
                <a:latin typeface="Century Gothic" panose="020B0502020202020204" pitchFamily="34" charset="0"/>
                <a:sym typeface="Arial"/>
              </a:rPr>
              <a:t>Por valor de: $47.000.000.000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4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pic>
        <p:nvPicPr>
          <p:cNvPr id="9" name="Imagen 8" descr="Imagen que contiene Icono&#10;&#10;Descripción generada automáticamente">
            <a:extLst>
              <a:ext uri="{FF2B5EF4-FFF2-40B4-BE49-F238E27FC236}">
                <a16:creationId xmlns:a16="http://schemas.microsoft.com/office/drawing/2014/main" id="{53D6110B-0FD1-2A0E-A3EA-C553002B3393}"/>
              </a:ext>
            </a:extLst>
          </p:cNvPr>
          <p:cNvPicPr>
            <a:picLocks noChangeAspect="1"/>
          </p:cNvPicPr>
          <p:nvPr/>
        </p:nvPicPr>
        <p:blipFill rotWithShape="1">
          <a:blip r:embed="rId2">
            <a:extLst>
              <a:ext uri="{28A0092B-C50C-407E-A947-70E740481C1C}">
                <a14:useLocalDpi xmlns:a14="http://schemas.microsoft.com/office/drawing/2010/main" val="0"/>
              </a:ext>
            </a:extLst>
          </a:blip>
          <a:srcRect l="17197" t="11681"/>
          <a:stretch/>
        </p:blipFill>
        <p:spPr>
          <a:xfrm>
            <a:off x="9887271" y="1988588"/>
            <a:ext cx="2304729" cy="1781345"/>
          </a:xfrm>
          <a:prstGeom prst="rect">
            <a:avLst/>
          </a:prstGeom>
          <a:effectLst>
            <a:outerShdw blurRad="50800" dist="38100" dir="2700000" algn="tl" rotWithShape="0">
              <a:prstClr val="black">
                <a:alpha val="40000"/>
              </a:prstClr>
            </a:outerShdw>
          </a:effectLst>
        </p:spPr>
      </p:pic>
      <p:sp>
        <p:nvSpPr>
          <p:cNvPr id="22" name="Rectángulo: esquinas redondeadas 5">
            <a:extLst>
              <a:ext uri="{FF2B5EF4-FFF2-40B4-BE49-F238E27FC236}">
                <a16:creationId xmlns:a16="http://schemas.microsoft.com/office/drawing/2014/main" id="{B438C58B-41E8-C630-1A6C-6DF788229FFD}"/>
              </a:ext>
            </a:extLst>
          </p:cNvPr>
          <p:cNvSpPr/>
          <p:nvPr/>
        </p:nvSpPr>
        <p:spPr>
          <a:xfrm>
            <a:off x="3360818" y="527496"/>
            <a:ext cx="6508391" cy="527538"/>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LINEA DE TIEMPO DE PROYECTOS</a:t>
            </a:r>
          </a:p>
        </p:txBody>
      </p:sp>
      <p:sp>
        <p:nvSpPr>
          <p:cNvPr id="23" name="Rectángulo: esquinas redondeadas 15">
            <a:extLst>
              <a:ext uri="{FF2B5EF4-FFF2-40B4-BE49-F238E27FC236}">
                <a16:creationId xmlns:a16="http://schemas.microsoft.com/office/drawing/2014/main" id="{6A668C44-88A1-5191-AD3F-980FAC63C49A}"/>
              </a:ext>
            </a:extLst>
          </p:cNvPr>
          <p:cNvSpPr/>
          <p:nvPr/>
        </p:nvSpPr>
        <p:spPr>
          <a:xfrm>
            <a:off x="649009" y="1437440"/>
            <a:ext cx="6740168" cy="864439"/>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4" name="CuadroTexto 23">
            <a:extLst>
              <a:ext uri="{FF2B5EF4-FFF2-40B4-BE49-F238E27FC236}">
                <a16:creationId xmlns:a16="http://schemas.microsoft.com/office/drawing/2014/main" id="{B2DB3831-4D7D-CA55-A2D1-64F6FC37FEB2}"/>
              </a:ext>
            </a:extLst>
          </p:cNvPr>
          <p:cNvSpPr txBox="1"/>
          <p:nvPr/>
        </p:nvSpPr>
        <p:spPr>
          <a:xfrm>
            <a:off x="440040" y="1534506"/>
            <a:ext cx="6355221" cy="646331"/>
          </a:xfrm>
          <a:prstGeom prst="rect">
            <a:avLst/>
          </a:prstGeom>
          <a:noFill/>
        </p:spPr>
        <p:txBody>
          <a:bodyPr wrap="square" rtlCol="0">
            <a:spAutoFit/>
          </a:bodyPr>
          <a:lstStyle/>
          <a:p>
            <a:pPr algn="ctr"/>
            <a:r>
              <a:rPr lang="es-MX" dirty="0"/>
              <a:t>PROYECTOS ESTABLECIDOS EN POAI PARA PRESENTAR ANTE LA UMUS</a:t>
            </a:r>
            <a:endParaRPr lang="es-CO" dirty="0"/>
          </a:p>
        </p:txBody>
      </p:sp>
    </p:spTree>
    <p:extLst>
      <p:ext uri="{BB962C8B-B14F-4D97-AF65-F5344CB8AC3E}">
        <p14:creationId xmlns:p14="http://schemas.microsoft.com/office/powerpoint/2010/main" val="218000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14" grpId="0" animBg="1"/>
      <p:bldP spid="18" grpId="0"/>
      <p:bldP spid="7" grpId="0"/>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5">
            <a:extLst>
              <a:ext uri="{FF2B5EF4-FFF2-40B4-BE49-F238E27FC236}">
                <a16:creationId xmlns:a16="http://schemas.microsoft.com/office/drawing/2014/main" id="{0CC7B459-57DE-8591-C1F2-54AEDD4A5703}"/>
              </a:ext>
            </a:extLst>
          </p:cNvPr>
          <p:cNvSpPr/>
          <p:nvPr/>
        </p:nvSpPr>
        <p:spPr>
          <a:xfrm>
            <a:off x="1835254" y="3134226"/>
            <a:ext cx="8851900" cy="45719"/>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sym typeface="Arial"/>
              </a:rPr>
              <a:t>AUDIENCIA PUBLICA DE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sym typeface="Arial"/>
              </a:rPr>
              <a:t>RENDICION DE CUENTAS</a:t>
            </a:r>
          </a:p>
        </p:txBody>
      </p:sp>
      <p:sp>
        <p:nvSpPr>
          <p:cNvPr id="5" name="Rectángulo: esquinas redondeadas 15">
            <a:extLst>
              <a:ext uri="{FF2B5EF4-FFF2-40B4-BE49-F238E27FC236}">
                <a16:creationId xmlns:a16="http://schemas.microsoft.com/office/drawing/2014/main" id="{60A88FB1-EE9F-68D9-E1C6-4703FBC021E3}"/>
              </a:ext>
            </a:extLst>
          </p:cNvPr>
          <p:cNvSpPr/>
          <p:nvPr/>
        </p:nvSpPr>
        <p:spPr>
          <a:xfrm>
            <a:off x="4813433" y="4697387"/>
            <a:ext cx="6740168" cy="824491"/>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chemeClr val="tx1"/>
                </a:solidFill>
                <a:effectLst/>
                <a:uLnTx/>
                <a:uFillTx/>
                <a:latin typeface="Arial"/>
                <a:ea typeface="+mn-ea"/>
                <a:cs typeface="+mn-cs"/>
                <a:sym typeface="Arial"/>
              </a:rPr>
              <a:t>AQUILEO MEDINA ARTEAGA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600" kern="0" dirty="0">
                <a:solidFill>
                  <a:schemeClr val="tx1"/>
                </a:solidFill>
                <a:latin typeface="Arial"/>
                <a:sym typeface="Arial"/>
              </a:rPr>
              <a:t>GERENTE</a:t>
            </a:r>
            <a:endParaRPr kumimoji="0" lang="es-CO" sz="1600" b="0" i="0" u="none" strike="noStrike" kern="0" cap="none" spc="0" normalizeH="0" baseline="0" noProof="0" dirty="0">
              <a:ln>
                <a:noFill/>
              </a:ln>
              <a:solidFill>
                <a:schemeClr val="tx1"/>
              </a:solidFill>
              <a:effectLst/>
              <a:uLnTx/>
              <a:uFillTx/>
              <a:latin typeface="Arial"/>
              <a:ea typeface="+mn-ea"/>
              <a:cs typeface="+mn-cs"/>
              <a:sym typeface="Arial"/>
            </a:endParaRPr>
          </a:p>
        </p:txBody>
      </p:sp>
    </p:spTree>
    <p:extLst>
      <p:ext uri="{BB962C8B-B14F-4D97-AF65-F5344CB8AC3E}">
        <p14:creationId xmlns:p14="http://schemas.microsoft.com/office/powerpoint/2010/main" val="94996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097E4-C841-DC82-EED3-18F9A0B490D6}"/>
            </a:ext>
          </a:extLst>
        </p:cNvPr>
        <p:cNvGrpSpPr/>
        <p:nvPr/>
      </p:nvGrpSpPr>
      <p:grpSpPr>
        <a:xfrm>
          <a:off x="0" y="0"/>
          <a:ext cx="0" cy="0"/>
          <a:chOff x="0" y="0"/>
          <a:chExt cx="0" cy="0"/>
        </a:xfrm>
      </p:grpSpPr>
      <p:grpSp>
        <p:nvGrpSpPr>
          <p:cNvPr id="2" name="Grupo 1">
            <a:extLst>
              <a:ext uri="{FF2B5EF4-FFF2-40B4-BE49-F238E27FC236}">
                <a16:creationId xmlns:a16="http://schemas.microsoft.com/office/drawing/2014/main" id="{9FED8FCC-E98C-E24B-3A61-DA04F4A8B2F2}"/>
              </a:ext>
            </a:extLst>
          </p:cNvPr>
          <p:cNvGrpSpPr/>
          <p:nvPr/>
        </p:nvGrpSpPr>
        <p:grpSpPr>
          <a:xfrm>
            <a:off x="2602522" y="378026"/>
            <a:ext cx="9575007" cy="1060125"/>
            <a:chOff x="-812136" y="758377"/>
            <a:chExt cx="13075227" cy="1403321"/>
          </a:xfrm>
        </p:grpSpPr>
        <p:sp>
          <p:nvSpPr>
            <p:cNvPr id="3" name="Rectángulo: esquinas redondeadas 5">
              <a:extLst>
                <a:ext uri="{FF2B5EF4-FFF2-40B4-BE49-F238E27FC236}">
                  <a16:creationId xmlns:a16="http://schemas.microsoft.com/office/drawing/2014/main" id="{84B142FD-2DEB-720C-B514-16485CD697FE}"/>
                </a:ext>
              </a:extLst>
            </p:cNvPr>
            <p:cNvSpPr/>
            <p:nvPr/>
          </p:nvSpPr>
          <p:spPr>
            <a:xfrm>
              <a:off x="-393631" y="758377"/>
              <a:ext cx="12238219"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5" name="Título 28">
              <a:extLst>
                <a:ext uri="{FF2B5EF4-FFF2-40B4-BE49-F238E27FC236}">
                  <a16:creationId xmlns:a16="http://schemas.microsoft.com/office/drawing/2014/main" id="{F958C72D-BDE6-0735-2DEF-21524C6BA440}"/>
                </a:ext>
              </a:extLst>
            </p:cNvPr>
            <p:cNvSpPr txBox="1">
              <a:spLocks/>
            </p:cNvSpPr>
            <p:nvPr/>
          </p:nvSpPr>
          <p:spPr>
            <a:xfrm>
              <a:off x="-812136" y="771485"/>
              <a:ext cx="13075227"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PROYECTOS ESTABLECIDOS EN POAI PARA</a:t>
              </a:r>
            </a:p>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 PRESENTAR A ELEGIBILIDAD</a:t>
              </a:r>
              <a:endParaRPr kumimoji="0" lang="es-CO"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pic>
        <p:nvPicPr>
          <p:cNvPr id="9" name="Imagen 8" descr="Imagen que contiene Icono&#10;&#10;Descripción generada automáticamente">
            <a:extLst>
              <a:ext uri="{FF2B5EF4-FFF2-40B4-BE49-F238E27FC236}">
                <a16:creationId xmlns:a16="http://schemas.microsoft.com/office/drawing/2014/main" id="{53D6110B-0FD1-2A0E-A3EA-C553002B3393}"/>
              </a:ext>
            </a:extLst>
          </p:cNvPr>
          <p:cNvPicPr>
            <a:picLocks noChangeAspect="1"/>
          </p:cNvPicPr>
          <p:nvPr/>
        </p:nvPicPr>
        <p:blipFill rotWithShape="1">
          <a:blip r:embed="rId2">
            <a:extLst>
              <a:ext uri="{28A0092B-C50C-407E-A947-70E740481C1C}">
                <a14:useLocalDpi xmlns:a14="http://schemas.microsoft.com/office/drawing/2010/main" val="0"/>
              </a:ext>
            </a:extLst>
          </a:blip>
          <a:srcRect l="17197" t="11681"/>
          <a:stretch/>
        </p:blipFill>
        <p:spPr>
          <a:xfrm>
            <a:off x="8820309" y="1129983"/>
            <a:ext cx="2304729" cy="1781345"/>
          </a:xfrm>
          <a:prstGeom prst="rect">
            <a:avLst/>
          </a:prstGeom>
          <a:effectLst>
            <a:outerShdw blurRad="50800" dist="38100" dir="2700000" algn="tl" rotWithShape="0">
              <a:prstClr val="black">
                <a:alpha val="40000"/>
              </a:prstClr>
            </a:outerShdw>
          </a:effectLst>
        </p:spPr>
      </p:pic>
      <p:sp>
        <p:nvSpPr>
          <p:cNvPr id="11" name="Título 28">
            <a:extLst>
              <a:ext uri="{FF2B5EF4-FFF2-40B4-BE49-F238E27FC236}">
                <a16:creationId xmlns:a16="http://schemas.microsoft.com/office/drawing/2014/main" id="{938A32E0-1FF5-E02D-E937-59DD35E30574}"/>
              </a:ext>
            </a:extLst>
          </p:cNvPr>
          <p:cNvSpPr txBox="1">
            <a:spLocks/>
          </p:cNvSpPr>
          <p:nvPr/>
        </p:nvSpPr>
        <p:spPr>
          <a:xfrm>
            <a:off x="976942" y="1514814"/>
            <a:ext cx="6691218" cy="1180293"/>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171450" lvl="0" indent="-171450" algn="just">
              <a:lnSpc>
                <a:spcPct val="100000"/>
              </a:lnSpc>
              <a:buClr>
                <a:srgbClr val="000000"/>
              </a:buClr>
              <a:buSzTx/>
              <a:buFont typeface="Arial" panose="020B0604020202020204" pitchFamily="34" charset="0"/>
              <a:buChar char="•"/>
              <a:defRPr/>
            </a:pPr>
            <a:r>
              <a:rPr lang="es-ES" sz="2400" b="1" kern="0" dirty="0">
                <a:solidFill>
                  <a:srgbClr val="002060"/>
                </a:solidFill>
                <a:latin typeface="Arial" panose="020B0604020202020204" pitchFamily="34" charset="0"/>
                <a:cs typeface="Arial" panose="020B0604020202020204" pitchFamily="34" charset="0"/>
                <a:sym typeface="Arial"/>
              </a:rPr>
              <a:t>ADQUISICION DE PATIO TALLERES, PREDIOS N,1, 2,3,4,5. </a:t>
            </a:r>
          </a:p>
          <a:p>
            <a:pPr marL="171450" lvl="0" indent="-171450" algn="just">
              <a:lnSpc>
                <a:spcPct val="100000"/>
              </a:lnSpc>
              <a:buClr>
                <a:srgbClr val="000000"/>
              </a:buClr>
              <a:buSzTx/>
              <a:buFont typeface="Arial" panose="020B0604020202020204" pitchFamily="34" charset="0"/>
              <a:buChar char="•"/>
              <a:defRPr/>
            </a:pPr>
            <a:r>
              <a:rPr lang="es-ES" sz="2400" b="1" u="sng" kern="0" dirty="0">
                <a:solidFill>
                  <a:srgbClr val="002060"/>
                </a:solidFill>
                <a:latin typeface="Arial" panose="020B0604020202020204" pitchFamily="34" charset="0"/>
                <a:cs typeface="Arial" panose="020B0604020202020204" pitchFamily="34" charset="0"/>
                <a:sym typeface="Arial"/>
              </a:rPr>
              <a:t>Por valor de: $43.935.835.995</a:t>
            </a:r>
          </a:p>
          <a:p>
            <a:pPr marL="0" marR="0" lvl="0" indent="0" algn="l" defTabSz="914400" rtl="0" eaLnBrk="1" fontAlgn="auto" latinLnBrk="0" hangingPunct="1">
              <a:lnSpc>
                <a:spcPct val="90000"/>
              </a:lnSpc>
              <a:spcBef>
                <a:spcPts val="0"/>
              </a:spcBef>
              <a:spcAft>
                <a:spcPts val="0"/>
              </a:spcAft>
              <a:buClr>
                <a:srgbClr val="1F3864"/>
              </a:buClr>
              <a:buSzPts val="1800"/>
              <a:buFont typeface="Arial"/>
              <a:buNone/>
              <a:tabLst/>
              <a:defRPr/>
            </a:pPr>
            <a:endParaRPr kumimoji="0" lang="es-CO" sz="24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13" name="Google Shape;207;g29c86b69057_0_91">
            <a:extLst>
              <a:ext uri="{FF2B5EF4-FFF2-40B4-BE49-F238E27FC236}">
                <a16:creationId xmlns:a16="http://schemas.microsoft.com/office/drawing/2014/main" id="{F29DD0C3-32B1-2FC1-9EFC-3AFC21D7687B}"/>
              </a:ext>
            </a:extLst>
          </p:cNvPr>
          <p:cNvSpPr txBox="1">
            <a:spLocks/>
          </p:cNvSpPr>
          <p:nvPr/>
        </p:nvSpPr>
        <p:spPr>
          <a:xfrm>
            <a:off x="416312" y="1538349"/>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lang="es-CO" sz="2400" b="1" noProof="0" dirty="0">
                <a:solidFill>
                  <a:srgbClr val="1F3864"/>
                </a:solidFill>
                <a:latin typeface="Arial" panose="020B0604020202020204" pitchFamily="34" charset="0"/>
                <a:cs typeface="Arial" panose="020B0604020202020204" pitchFamily="34" charset="0"/>
                <a:sym typeface="Arial"/>
              </a:rPr>
              <a:t>4</a:t>
            </a:r>
            <a:r>
              <a:rPr kumimoji="0" lang="es-CO" sz="2400" b="1" i="0" u="none" strike="noStrike" kern="1200" cap="none" spc="0" normalizeH="0" baseline="0" noProof="0" dirty="0">
                <a:ln>
                  <a:noFill/>
                </a:ln>
                <a:solidFill>
                  <a:srgbClr val="1F3864"/>
                </a:solidFill>
                <a:effectLst/>
                <a:uLnTx/>
                <a:uFillTx/>
                <a:latin typeface="Arial" panose="020B0604020202020204" pitchFamily="34" charset="0"/>
                <a:cs typeface="Arial" panose="020B0604020202020204" pitchFamily="34" charset="0"/>
                <a:sym typeface="Arial"/>
              </a:rPr>
              <a:t>.</a:t>
            </a:r>
          </a:p>
        </p:txBody>
      </p:sp>
      <p:sp>
        <p:nvSpPr>
          <p:cNvPr id="15" name="Google Shape;207;g29c86b69057_0_91">
            <a:extLst>
              <a:ext uri="{FF2B5EF4-FFF2-40B4-BE49-F238E27FC236}">
                <a16:creationId xmlns:a16="http://schemas.microsoft.com/office/drawing/2014/main" id="{0EA1F609-91F5-3A90-7045-D4BA1F042FB5}"/>
              </a:ext>
            </a:extLst>
          </p:cNvPr>
          <p:cNvSpPr txBox="1">
            <a:spLocks/>
          </p:cNvSpPr>
          <p:nvPr/>
        </p:nvSpPr>
        <p:spPr>
          <a:xfrm>
            <a:off x="434735" y="2722045"/>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lang="es-CO" sz="2400" b="1" noProof="0" dirty="0">
                <a:solidFill>
                  <a:srgbClr val="1F3864"/>
                </a:solidFill>
                <a:latin typeface="Arial" panose="020B0604020202020204" pitchFamily="34" charset="0"/>
                <a:cs typeface="Arial" panose="020B0604020202020204" pitchFamily="34" charset="0"/>
                <a:sym typeface="Arial"/>
              </a:rPr>
              <a:t>5</a:t>
            </a:r>
            <a:r>
              <a:rPr kumimoji="0" lang="es-CO" sz="2400" b="1" i="0" u="none" strike="noStrike" kern="1200" cap="none" spc="0" normalizeH="0" baseline="0" noProof="0" dirty="0">
                <a:ln>
                  <a:noFill/>
                </a:ln>
                <a:solidFill>
                  <a:srgbClr val="1F3864"/>
                </a:solidFill>
                <a:effectLst/>
                <a:uLnTx/>
                <a:uFillTx/>
                <a:latin typeface="Arial" panose="020B0604020202020204" pitchFamily="34" charset="0"/>
                <a:cs typeface="Arial" panose="020B0604020202020204" pitchFamily="34" charset="0"/>
                <a:sym typeface="Arial"/>
              </a:rPr>
              <a:t>.</a:t>
            </a:r>
          </a:p>
        </p:txBody>
      </p:sp>
      <p:sp>
        <p:nvSpPr>
          <p:cNvPr id="16" name="CuadroTexto 15">
            <a:extLst>
              <a:ext uri="{FF2B5EF4-FFF2-40B4-BE49-F238E27FC236}">
                <a16:creationId xmlns:a16="http://schemas.microsoft.com/office/drawing/2014/main" id="{A9153C2C-D0BB-83EE-70DC-112AFC169F03}"/>
              </a:ext>
            </a:extLst>
          </p:cNvPr>
          <p:cNvSpPr txBox="1"/>
          <p:nvPr/>
        </p:nvSpPr>
        <p:spPr>
          <a:xfrm>
            <a:off x="1015486" y="2728546"/>
            <a:ext cx="10387484" cy="1569660"/>
          </a:xfrm>
          <a:prstGeom prst="rect">
            <a:avLst/>
          </a:prstGeom>
          <a:noFill/>
        </p:spPr>
        <p:txBody>
          <a:bodyPr wrap="square">
            <a:spAutoFit/>
          </a:bodyPr>
          <a:lstStyle/>
          <a:p>
            <a:pPr marL="171450" indent="-171450" algn="just">
              <a:buClr>
                <a:srgbClr val="000000"/>
              </a:buClr>
              <a:buFont typeface="Arial" panose="020B0604020202020204" pitchFamily="34" charset="0"/>
              <a:buChar char="•"/>
              <a:defRPr/>
            </a:pPr>
            <a:r>
              <a:rPr lang="es-ES" sz="2400" b="1" kern="0" dirty="0">
                <a:solidFill>
                  <a:srgbClr val="002060"/>
                </a:solidFill>
                <a:latin typeface="Arial" panose="020B0604020202020204" pitchFamily="34" charset="0"/>
                <a:cs typeface="Arial" panose="020B0604020202020204" pitchFamily="34" charset="0"/>
                <a:sym typeface="Arial"/>
              </a:rPr>
              <a:t>IMPLEMENTACION SISTEMA DE RECAUDO: SUMINISTRO, INSTALACIÓN Y PUESTA EN MARCHA DEL SISTEMA DE RECAUDO CENTRALIZADO, </a:t>
            </a:r>
            <a:r>
              <a:rPr lang="es-ES" sz="2400" b="1" u="sng" kern="0" dirty="0">
                <a:solidFill>
                  <a:srgbClr val="002060"/>
                </a:solidFill>
                <a:latin typeface="Arial" panose="020B0604020202020204" pitchFamily="34" charset="0"/>
                <a:cs typeface="Arial" panose="020B0604020202020204" pitchFamily="34" charset="0"/>
                <a:sym typeface="Arial"/>
              </a:rPr>
              <a:t>por valor de $43.424.128.887</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4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17" name="Google Shape;207;g29c86b69057_0_91">
            <a:extLst>
              <a:ext uri="{FF2B5EF4-FFF2-40B4-BE49-F238E27FC236}">
                <a16:creationId xmlns:a16="http://schemas.microsoft.com/office/drawing/2014/main" id="{6BCDFC37-B78E-5BEA-9DDD-26AC0D6A560B}"/>
              </a:ext>
            </a:extLst>
          </p:cNvPr>
          <p:cNvSpPr txBox="1">
            <a:spLocks/>
          </p:cNvSpPr>
          <p:nvPr/>
        </p:nvSpPr>
        <p:spPr>
          <a:xfrm>
            <a:off x="397040" y="4249500"/>
            <a:ext cx="485251"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lang="es-CO" sz="2400" b="1" dirty="0">
                <a:solidFill>
                  <a:srgbClr val="1F3864"/>
                </a:solidFill>
                <a:latin typeface="Arial" panose="020B0604020202020204" pitchFamily="34" charset="0"/>
                <a:cs typeface="Arial" panose="020B0604020202020204" pitchFamily="34" charset="0"/>
                <a:sym typeface="Arial"/>
              </a:rPr>
              <a:t>7</a:t>
            </a:r>
            <a:r>
              <a:rPr kumimoji="0" lang="es-CO" sz="2400" b="1" i="0" u="none" strike="noStrike" kern="1200" cap="none" spc="0" normalizeH="0" baseline="0" noProof="0" dirty="0">
                <a:ln>
                  <a:noFill/>
                </a:ln>
                <a:solidFill>
                  <a:srgbClr val="1F3864"/>
                </a:solidFill>
                <a:effectLst/>
                <a:uLnTx/>
                <a:uFillTx/>
                <a:latin typeface="Arial" panose="020B0604020202020204" pitchFamily="34" charset="0"/>
                <a:cs typeface="Arial" panose="020B0604020202020204" pitchFamily="34" charset="0"/>
                <a:sym typeface="Arial"/>
              </a:rPr>
              <a:t>.</a:t>
            </a:r>
          </a:p>
        </p:txBody>
      </p:sp>
      <p:sp>
        <p:nvSpPr>
          <p:cNvPr id="19" name="CuadroTexto 18">
            <a:extLst>
              <a:ext uri="{FF2B5EF4-FFF2-40B4-BE49-F238E27FC236}">
                <a16:creationId xmlns:a16="http://schemas.microsoft.com/office/drawing/2014/main" id="{FAFD55AF-3038-F5D9-6E14-3AC2647401BE}"/>
              </a:ext>
            </a:extLst>
          </p:cNvPr>
          <p:cNvSpPr txBox="1"/>
          <p:nvPr/>
        </p:nvSpPr>
        <p:spPr>
          <a:xfrm>
            <a:off x="976942" y="4229991"/>
            <a:ext cx="10387484" cy="1938992"/>
          </a:xfrm>
          <a:prstGeom prst="rect">
            <a:avLst/>
          </a:prstGeom>
          <a:noFill/>
        </p:spPr>
        <p:txBody>
          <a:bodyPr wrap="square">
            <a:spAutoFit/>
          </a:bodyPr>
          <a:lstStyle/>
          <a:p>
            <a:pPr marL="171450" indent="-171450" algn="just">
              <a:buClr>
                <a:srgbClr val="000000"/>
              </a:buClr>
              <a:buFont typeface="Arial" panose="020B0604020202020204" pitchFamily="34" charset="0"/>
              <a:buChar char="•"/>
              <a:defRPr/>
            </a:pPr>
            <a:r>
              <a:rPr lang="es-ES" sz="2400" b="1" kern="0" dirty="0">
                <a:solidFill>
                  <a:srgbClr val="002060"/>
                </a:solidFill>
                <a:latin typeface="Arial" panose="020B0604020202020204" pitchFamily="34" charset="0"/>
                <a:cs typeface="Arial" panose="020B0604020202020204" pitchFamily="34" charset="0"/>
                <a:sym typeface="Arial"/>
              </a:rPr>
              <a:t>GESTION Y CONTROL DE FLOTA: SUMINISTRO, INSTALACIÓN Y PUESTA EN MARCHA DEL SISTEMA DE GESTION Y CONTROL DE FLOTA Y DEL SISTEMA DE INFORMACIÓN AL USUARIO, por valor de: $25.175.871.113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400" b="1"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28680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5" grpId="0" animBg="1"/>
      <p:bldP spid="16" grpId="0"/>
      <p:bldP spid="17"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4D0F-F657-52FA-6615-BFD99C2CCBDB}"/>
            </a:ext>
          </a:extLst>
        </p:cNvPr>
        <p:cNvGrpSpPr/>
        <p:nvPr/>
      </p:nvGrpSpPr>
      <p:grpSpPr>
        <a:xfrm>
          <a:off x="0" y="0"/>
          <a:ext cx="0" cy="0"/>
          <a:chOff x="0" y="0"/>
          <a:chExt cx="0" cy="0"/>
        </a:xfrm>
      </p:grpSpPr>
      <p:sp>
        <p:nvSpPr>
          <p:cNvPr id="3" name="Rectángulo: esquinas redondeadas 5">
            <a:extLst>
              <a:ext uri="{FF2B5EF4-FFF2-40B4-BE49-F238E27FC236}">
                <a16:creationId xmlns:a16="http://schemas.microsoft.com/office/drawing/2014/main" id="{24F7F251-D5C0-643C-F9D9-E726918E9597}"/>
              </a:ext>
            </a:extLst>
          </p:cNvPr>
          <p:cNvSpPr/>
          <p:nvPr/>
        </p:nvSpPr>
        <p:spPr>
          <a:xfrm>
            <a:off x="3394982" y="378026"/>
            <a:ext cx="8057479" cy="1060125"/>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pic>
        <p:nvPicPr>
          <p:cNvPr id="9" name="Imagen 8" descr="Imagen que contiene Icono&#10;&#10;Descripción generada automáticamente">
            <a:extLst>
              <a:ext uri="{FF2B5EF4-FFF2-40B4-BE49-F238E27FC236}">
                <a16:creationId xmlns:a16="http://schemas.microsoft.com/office/drawing/2014/main" id="{AE5CF3B8-4B1E-3E40-C8C9-3592DA2C540F}"/>
              </a:ext>
            </a:extLst>
          </p:cNvPr>
          <p:cNvPicPr>
            <a:picLocks noChangeAspect="1"/>
          </p:cNvPicPr>
          <p:nvPr/>
        </p:nvPicPr>
        <p:blipFill rotWithShape="1">
          <a:blip r:embed="rId2">
            <a:extLst>
              <a:ext uri="{28A0092B-C50C-407E-A947-70E740481C1C}">
                <a14:useLocalDpi xmlns:a14="http://schemas.microsoft.com/office/drawing/2010/main" val="0"/>
              </a:ext>
            </a:extLst>
          </a:blip>
          <a:srcRect l="17197" t="11681"/>
          <a:stretch/>
        </p:blipFill>
        <p:spPr>
          <a:xfrm>
            <a:off x="8820309" y="1129983"/>
            <a:ext cx="2304729" cy="1781345"/>
          </a:xfrm>
          <a:prstGeom prst="rect">
            <a:avLst/>
          </a:prstGeom>
          <a:effectLst>
            <a:outerShdw blurRad="50800" dist="38100" dir="2700000" algn="tl" rotWithShape="0">
              <a:prstClr val="black">
                <a:alpha val="40000"/>
              </a:prstClr>
            </a:outerShdw>
          </a:effectLst>
        </p:spPr>
      </p:pic>
      <p:sp>
        <p:nvSpPr>
          <p:cNvPr id="20" name="Google Shape;207;g29c86b69057_0_91">
            <a:extLst>
              <a:ext uri="{FF2B5EF4-FFF2-40B4-BE49-F238E27FC236}">
                <a16:creationId xmlns:a16="http://schemas.microsoft.com/office/drawing/2014/main" id="{D242B00B-C96A-A368-0B87-351BF5925AF5}"/>
              </a:ext>
            </a:extLst>
          </p:cNvPr>
          <p:cNvSpPr txBox="1">
            <a:spLocks/>
          </p:cNvSpPr>
          <p:nvPr/>
        </p:nvSpPr>
        <p:spPr>
          <a:xfrm>
            <a:off x="379278" y="1792793"/>
            <a:ext cx="504804" cy="530718"/>
          </a:xfrm>
          <a:prstGeom prst="roundRect">
            <a:avLst/>
          </a:prstGeom>
          <a:solidFill>
            <a:srgbClr val="FFC000"/>
          </a:solidFill>
          <a:ln>
            <a:noFill/>
          </a:ln>
        </p:spPr>
        <p:txBody>
          <a:bodyPr spcFirstLastPara="1" wrap="square" lIns="91425" tIns="45700" rIns="91425" bIns="4570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ct val="110000"/>
              <a:buFont typeface="Arial"/>
              <a:buNone/>
              <a:tabLst/>
              <a:defRPr/>
            </a:pPr>
            <a:r>
              <a:rPr lang="es-CO" sz="2000" b="1" dirty="0">
                <a:solidFill>
                  <a:srgbClr val="1F3864"/>
                </a:solidFill>
                <a:latin typeface="Arial" panose="020B0604020202020204" pitchFamily="34" charset="0"/>
                <a:cs typeface="Arial" panose="020B0604020202020204" pitchFamily="34" charset="0"/>
                <a:sym typeface="Arial"/>
              </a:rPr>
              <a:t>8</a:t>
            </a:r>
            <a:r>
              <a:rPr kumimoji="0" lang="es-CO" sz="2000" b="1" i="0" u="none" strike="noStrike" kern="1200" cap="none" spc="0" normalizeH="0" baseline="0" noProof="0" dirty="0">
                <a:ln>
                  <a:noFill/>
                </a:ln>
                <a:solidFill>
                  <a:srgbClr val="1F3864"/>
                </a:solidFill>
                <a:effectLst/>
                <a:uLnTx/>
                <a:uFillTx/>
                <a:latin typeface="Arial" panose="020B0604020202020204" pitchFamily="34" charset="0"/>
                <a:cs typeface="Arial" panose="020B0604020202020204" pitchFamily="34" charset="0"/>
                <a:sym typeface="Arial"/>
              </a:rPr>
              <a:t>.</a:t>
            </a:r>
          </a:p>
        </p:txBody>
      </p:sp>
      <p:sp>
        <p:nvSpPr>
          <p:cNvPr id="21" name="CuadroTexto 20">
            <a:extLst>
              <a:ext uri="{FF2B5EF4-FFF2-40B4-BE49-F238E27FC236}">
                <a16:creationId xmlns:a16="http://schemas.microsoft.com/office/drawing/2014/main" id="{9E0DA96A-DC48-46CC-31C2-6254DC8EABED}"/>
              </a:ext>
            </a:extLst>
          </p:cNvPr>
          <p:cNvSpPr txBox="1"/>
          <p:nvPr/>
        </p:nvSpPr>
        <p:spPr>
          <a:xfrm>
            <a:off x="884082" y="1746413"/>
            <a:ext cx="10074650" cy="4093428"/>
          </a:xfrm>
          <a:prstGeom prst="rect">
            <a:avLst/>
          </a:prstGeom>
          <a:noFill/>
        </p:spPr>
        <p:txBody>
          <a:bodyPr wrap="square">
            <a:spAutoFit/>
          </a:bodyPr>
          <a:lstStyle/>
          <a:p>
            <a:pPr lvl="0" algn="just">
              <a:buClr>
                <a:srgbClr val="000000"/>
              </a:buClr>
              <a:defRPr/>
            </a:pPr>
            <a:r>
              <a:rPr lang="es-ES" sz="2000" b="1" kern="0" dirty="0">
                <a:solidFill>
                  <a:srgbClr val="002060"/>
                </a:solidFill>
                <a:latin typeface="Arial" panose="020B0604020202020204" pitchFamily="34" charset="0"/>
                <a:cs typeface="Arial" panose="020B0604020202020204" pitchFamily="34" charset="0"/>
                <a:sym typeface="Arial"/>
              </a:rPr>
              <a:t>ELABORACION DE LOS ESTUDIOS Y DISEÑOS TECNICOS, </a:t>
            </a:r>
          </a:p>
          <a:p>
            <a:pPr lvl="0" algn="just">
              <a:buClr>
                <a:srgbClr val="000000"/>
              </a:buClr>
              <a:defRPr/>
            </a:pPr>
            <a:r>
              <a:rPr lang="es-ES" sz="2000" b="1" kern="0" dirty="0">
                <a:solidFill>
                  <a:srgbClr val="002060"/>
                </a:solidFill>
                <a:latin typeface="Arial" panose="020B0604020202020204" pitchFamily="34" charset="0"/>
                <a:cs typeface="Arial" panose="020B0604020202020204" pitchFamily="34" charset="0"/>
                <a:sym typeface="Arial"/>
              </a:rPr>
              <a:t>por valor de $11.350.456.952</a:t>
            </a:r>
          </a:p>
          <a:p>
            <a:pPr lvl="0" algn="just">
              <a:buClr>
                <a:srgbClr val="000000"/>
              </a:buClr>
              <a:defRPr/>
            </a:pPr>
            <a:endParaRPr lang="es-ES" sz="2000" b="1" kern="0" dirty="0">
              <a:solidFill>
                <a:srgbClr val="002060"/>
              </a:solidFill>
              <a:latin typeface="Arial" panose="020B0604020202020204" pitchFamily="34" charset="0"/>
              <a:cs typeface="Arial" panose="020B0604020202020204" pitchFamily="34" charset="0"/>
              <a:sym typeface="Arial"/>
            </a:endParaRP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REHABILITACION DE AV. FERROCARRIL ENTRE LAS CALLES 37 Y 20 </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REHABILITACION DE LA AVENIDA AMBALA ENTRE LAS CALLES 77 Y 25 EN EL CARRIL EN SENTIDO OESTE - ESTE Y LAS CALLES 60 Y 25 EN EL CARRIL EN SENTIDO ESTE.</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REHABILITACIÓN DE LAS PARALELAS DE LA AVENIDA JORDÁN </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REALIZACIÓN DEL PATIO TALLER NUMERO 1, 2,3,4,5. </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REALIZACIÓN DE LAS ESTACIONES DE INTEGRACIÓN, </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PEATONALIZACIÓN DE LA CRA 3 ENTRE CALLES 15 Y 19, AL IGUAL QUE LA PACIFICACIÓN DE LAS CALLES 12,13,14,16,17,18 </a:t>
            </a:r>
          </a:p>
          <a:p>
            <a:pPr marL="171450" lvl="0" indent="-171450" algn="just">
              <a:buClr>
                <a:srgbClr val="000000"/>
              </a:buClr>
              <a:buFont typeface="Arial" panose="020B0604020202020204" pitchFamily="34" charset="0"/>
              <a:buChar char="•"/>
              <a:defRPr/>
            </a:pPr>
            <a:r>
              <a:rPr lang="es-ES" sz="2000" b="1" kern="0" dirty="0">
                <a:solidFill>
                  <a:srgbClr val="002060"/>
                </a:solidFill>
                <a:latin typeface="Arial" panose="020B0604020202020204" pitchFamily="34" charset="0"/>
                <a:cs typeface="Arial" panose="020B0604020202020204" pitchFamily="34" charset="0"/>
                <a:sym typeface="Arial"/>
              </a:rPr>
              <a:t>PARA LA REALIZACIÓN DEL CENTRO DE CONTROL SEMAFORICO</a:t>
            </a:r>
            <a:endParaRPr kumimoji="0" lang="es-ES" sz="2000" b="0" i="0" u="none" strike="noStrike" kern="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sym typeface="Arial"/>
            </a:endParaRPr>
          </a:p>
        </p:txBody>
      </p:sp>
      <p:sp>
        <p:nvSpPr>
          <p:cNvPr id="23" name="Título 28">
            <a:extLst>
              <a:ext uri="{FF2B5EF4-FFF2-40B4-BE49-F238E27FC236}">
                <a16:creationId xmlns:a16="http://schemas.microsoft.com/office/drawing/2014/main" id="{C2836FD3-5A97-C16C-FBA1-39F823A764F6}"/>
              </a:ext>
            </a:extLst>
          </p:cNvPr>
          <p:cNvSpPr txBox="1">
            <a:spLocks/>
          </p:cNvSpPr>
          <p:nvPr/>
        </p:nvSpPr>
        <p:spPr>
          <a:xfrm>
            <a:off x="2602522" y="387928"/>
            <a:ext cx="9575007" cy="738157"/>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PROYECTOS ESTABLECIDOS EN POAI PARA</a:t>
            </a:r>
          </a:p>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 PRESENTAR A ELEGIBILIDAD</a:t>
            </a:r>
            <a:endParaRPr kumimoji="0" lang="es-CO" sz="2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spTree>
    <p:extLst>
      <p:ext uri="{BB962C8B-B14F-4D97-AF65-F5344CB8AC3E}">
        <p14:creationId xmlns:p14="http://schemas.microsoft.com/office/powerpoint/2010/main" val="30396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0A73A-80B8-F3AF-2DF0-5C1BEE865E2F}"/>
            </a:ext>
          </a:extLst>
        </p:cNvPr>
        <p:cNvGrpSpPr/>
        <p:nvPr/>
      </p:nvGrpSpPr>
      <p:grpSpPr>
        <a:xfrm>
          <a:off x="0" y="0"/>
          <a:ext cx="0" cy="0"/>
          <a:chOff x="0" y="0"/>
          <a:chExt cx="0" cy="0"/>
        </a:xfrm>
      </p:grpSpPr>
      <p:sp>
        <p:nvSpPr>
          <p:cNvPr id="7" name="Rectángulo: esquinas redondeadas 5">
            <a:extLst>
              <a:ext uri="{FF2B5EF4-FFF2-40B4-BE49-F238E27FC236}">
                <a16:creationId xmlns:a16="http://schemas.microsoft.com/office/drawing/2014/main" id="{CBC6E50B-E5AC-1EF3-C97E-709E4E7C7077}"/>
              </a:ext>
            </a:extLst>
          </p:cNvPr>
          <p:cNvSpPr/>
          <p:nvPr/>
        </p:nvSpPr>
        <p:spPr>
          <a:xfrm>
            <a:off x="2038456" y="1238935"/>
            <a:ext cx="8554517" cy="983760"/>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TOTAL RECURSOS PARA GESTIONAR ANTE LA UMUS 2025</a:t>
            </a:r>
          </a:p>
        </p:txBody>
      </p:sp>
      <p:sp>
        <p:nvSpPr>
          <p:cNvPr id="18" name="Rectángulo: esquinas redondeadas 15">
            <a:extLst>
              <a:ext uri="{FF2B5EF4-FFF2-40B4-BE49-F238E27FC236}">
                <a16:creationId xmlns:a16="http://schemas.microsoft.com/office/drawing/2014/main" id="{4FCA91C9-B5B0-0817-AFE5-22405CD46054}"/>
              </a:ext>
            </a:extLst>
          </p:cNvPr>
          <p:cNvSpPr/>
          <p:nvPr/>
        </p:nvSpPr>
        <p:spPr>
          <a:xfrm>
            <a:off x="2630659" y="2709131"/>
            <a:ext cx="7005265" cy="1192734"/>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 name="CuadroTexto 18">
            <a:extLst>
              <a:ext uri="{FF2B5EF4-FFF2-40B4-BE49-F238E27FC236}">
                <a16:creationId xmlns:a16="http://schemas.microsoft.com/office/drawing/2014/main" id="{A1F49746-9AE0-A366-E868-6E4404B406B8}"/>
              </a:ext>
            </a:extLst>
          </p:cNvPr>
          <p:cNvSpPr txBox="1"/>
          <p:nvPr/>
        </p:nvSpPr>
        <p:spPr>
          <a:xfrm>
            <a:off x="2830702" y="3013110"/>
            <a:ext cx="6605178" cy="584775"/>
          </a:xfrm>
          <a:prstGeom prst="rect">
            <a:avLst/>
          </a:prstGeom>
          <a:noFill/>
        </p:spPr>
        <p:txBody>
          <a:bodyPr wrap="square" rtlCol="0">
            <a:spAutoFit/>
          </a:bodyPr>
          <a:lstStyle/>
          <a:p>
            <a:pPr algn="ctr"/>
            <a:r>
              <a:rPr lang="es-CO" sz="3200" dirty="0"/>
              <a:t>$199.668.259.970</a:t>
            </a:r>
          </a:p>
        </p:txBody>
      </p:sp>
    </p:spTree>
    <p:extLst>
      <p:ext uri="{BB962C8B-B14F-4D97-AF65-F5344CB8AC3E}">
        <p14:creationId xmlns:p14="http://schemas.microsoft.com/office/powerpoint/2010/main" val="222646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2E6CD-748C-3513-0537-843723554E4B}"/>
            </a:ext>
          </a:extLst>
        </p:cNvPr>
        <p:cNvGrpSpPr/>
        <p:nvPr/>
      </p:nvGrpSpPr>
      <p:grpSpPr>
        <a:xfrm>
          <a:off x="0" y="0"/>
          <a:ext cx="0" cy="0"/>
          <a:chOff x="0" y="0"/>
          <a:chExt cx="0" cy="0"/>
        </a:xfrm>
      </p:grpSpPr>
      <p:sp>
        <p:nvSpPr>
          <p:cNvPr id="5" name="Rectángulo: esquinas redondeadas 15">
            <a:extLst>
              <a:ext uri="{FF2B5EF4-FFF2-40B4-BE49-F238E27FC236}">
                <a16:creationId xmlns:a16="http://schemas.microsoft.com/office/drawing/2014/main" id="{F40727D9-8294-81F7-858A-D1D87C4CD5F3}"/>
              </a:ext>
            </a:extLst>
          </p:cNvPr>
          <p:cNvSpPr/>
          <p:nvPr/>
        </p:nvSpPr>
        <p:spPr>
          <a:xfrm>
            <a:off x="540600" y="1107708"/>
            <a:ext cx="6340495" cy="2321291"/>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defRPr/>
            </a:pPr>
            <a:r>
              <a:rPr lang="es-CO" dirty="0">
                <a:solidFill>
                  <a:srgbClr val="00284B"/>
                </a:solidFill>
              </a:rPr>
              <a:t>Articulamos con los diferentes actores del sistema (propietarios de vehículos de transporte público, empresas operadoras de transporte y usuarios) campañas, actividades lúdicas, deportivas, recreativas y mesas técnicas que permitan un desarrollo armónico para garantizar la implementación del SETP </a:t>
            </a:r>
            <a:endParaRPr kumimoji="0" lang="es-CO" sz="1600" b="0" i="0" u="none" strike="noStrike" kern="0" cap="none" spc="0" normalizeH="0" baseline="0" noProof="0" dirty="0">
              <a:ln>
                <a:noFill/>
              </a:ln>
              <a:solidFill>
                <a:srgbClr val="00284B"/>
              </a:solidFill>
              <a:effectLst/>
              <a:uLnTx/>
              <a:uFillTx/>
              <a:latin typeface="Arial"/>
              <a:sym typeface="Arial"/>
            </a:endParaRPr>
          </a:p>
        </p:txBody>
      </p:sp>
      <p:grpSp>
        <p:nvGrpSpPr>
          <p:cNvPr id="2" name="Grupo 1">
            <a:extLst>
              <a:ext uri="{FF2B5EF4-FFF2-40B4-BE49-F238E27FC236}">
                <a16:creationId xmlns:a16="http://schemas.microsoft.com/office/drawing/2014/main" id="{C11B3339-F5AF-5C2C-35BC-88BA480C922D}"/>
              </a:ext>
            </a:extLst>
          </p:cNvPr>
          <p:cNvGrpSpPr/>
          <p:nvPr/>
        </p:nvGrpSpPr>
        <p:grpSpPr>
          <a:xfrm>
            <a:off x="6794500" y="700744"/>
            <a:ext cx="5110653" cy="1216956"/>
            <a:chOff x="-76200" y="700744"/>
            <a:chExt cx="11981353" cy="1460954"/>
          </a:xfrm>
        </p:grpSpPr>
        <p:sp>
          <p:nvSpPr>
            <p:cNvPr id="3" name="Rectángulo: esquinas redondeadas 5">
              <a:extLst>
                <a:ext uri="{FF2B5EF4-FFF2-40B4-BE49-F238E27FC236}">
                  <a16:creationId xmlns:a16="http://schemas.microsoft.com/office/drawing/2014/main" id="{EDC9BEDE-CE69-9EC0-0B6B-5C908245D344}"/>
                </a:ext>
              </a:extLst>
            </p:cNvPr>
            <p:cNvSpPr/>
            <p:nvPr/>
          </p:nvSpPr>
          <p:spPr>
            <a:xfrm>
              <a:off x="721708" y="758377"/>
              <a:ext cx="10588550" cy="1403321"/>
            </a:xfrm>
            <a:custGeom>
              <a:avLst/>
              <a:gdLst>
                <a:gd name="connsiteX0" fmla="*/ 0 w 5769018"/>
                <a:gd name="connsiteY0" fmla="*/ 196846 h 1181051"/>
                <a:gd name="connsiteX1" fmla="*/ 196846 w 5769018"/>
                <a:gd name="connsiteY1" fmla="*/ 0 h 1181051"/>
                <a:gd name="connsiteX2" fmla="*/ 3365261 w 5769018"/>
                <a:gd name="connsiteY2" fmla="*/ 0 h 1181051"/>
                <a:gd name="connsiteX3" fmla="*/ 3365261 w 5769018"/>
                <a:gd name="connsiteY3" fmla="*/ 0 h 1181051"/>
                <a:gd name="connsiteX4" fmla="*/ 4807515 w 5769018"/>
                <a:gd name="connsiteY4" fmla="*/ 0 h 1181051"/>
                <a:gd name="connsiteX5" fmla="*/ 5572172 w 5769018"/>
                <a:gd name="connsiteY5" fmla="*/ 0 h 1181051"/>
                <a:gd name="connsiteX6" fmla="*/ 5769018 w 5769018"/>
                <a:gd name="connsiteY6" fmla="*/ 196846 h 1181051"/>
                <a:gd name="connsiteX7" fmla="*/ 5769018 w 5769018"/>
                <a:gd name="connsiteY7" fmla="*/ 688946 h 1181051"/>
                <a:gd name="connsiteX8" fmla="*/ 5769018 w 5769018"/>
                <a:gd name="connsiteY8" fmla="*/ 688946 h 1181051"/>
                <a:gd name="connsiteX9" fmla="*/ 5769018 w 5769018"/>
                <a:gd name="connsiteY9" fmla="*/ 984209 h 1181051"/>
                <a:gd name="connsiteX10" fmla="*/ 5769018 w 5769018"/>
                <a:gd name="connsiteY10" fmla="*/ 984205 h 1181051"/>
                <a:gd name="connsiteX11" fmla="*/ 5572172 w 5769018"/>
                <a:gd name="connsiteY11" fmla="*/ 1181051 h 1181051"/>
                <a:gd name="connsiteX12" fmla="*/ 4807515 w 5769018"/>
                <a:gd name="connsiteY12" fmla="*/ 1181051 h 1181051"/>
                <a:gd name="connsiteX13" fmla="*/ 5144291 w 5769018"/>
                <a:gd name="connsiteY13" fmla="*/ 1644365 h 1181051"/>
                <a:gd name="connsiteX14" fmla="*/ 3365261 w 5769018"/>
                <a:gd name="connsiteY14" fmla="*/ 1181051 h 1181051"/>
                <a:gd name="connsiteX15" fmla="*/ 196846 w 5769018"/>
                <a:gd name="connsiteY15" fmla="*/ 1181051 h 1181051"/>
                <a:gd name="connsiteX16" fmla="*/ 0 w 5769018"/>
                <a:gd name="connsiteY16" fmla="*/ 984205 h 1181051"/>
                <a:gd name="connsiteX17" fmla="*/ 0 w 5769018"/>
                <a:gd name="connsiteY17" fmla="*/ 984209 h 1181051"/>
                <a:gd name="connsiteX18" fmla="*/ 0 w 5769018"/>
                <a:gd name="connsiteY18" fmla="*/ 688946 h 1181051"/>
                <a:gd name="connsiteX19" fmla="*/ 0 w 5769018"/>
                <a:gd name="connsiteY19" fmla="*/ 688946 h 1181051"/>
                <a:gd name="connsiteX20" fmla="*/ 0 w 5769018"/>
                <a:gd name="connsiteY20" fmla="*/ 196846 h 1181051"/>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3365261 w 5769018"/>
                <a:gd name="connsiteY14" fmla="*/ 1181051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44365"/>
                <a:gd name="connsiteX1" fmla="*/ 196846 w 5769018"/>
                <a:gd name="connsiteY1" fmla="*/ 0 h 1644365"/>
                <a:gd name="connsiteX2" fmla="*/ 3365261 w 5769018"/>
                <a:gd name="connsiteY2" fmla="*/ 0 h 1644365"/>
                <a:gd name="connsiteX3" fmla="*/ 3365261 w 5769018"/>
                <a:gd name="connsiteY3" fmla="*/ 0 h 1644365"/>
                <a:gd name="connsiteX4" fmla="*/ 4807515 w 5769018"/>
                <a:gd name="connsiteY4" fmla="*/ 0 h 1644365"/>
                <a:gd name="connsiteX5" fmla="*/ 5572172 w 5769018"/>
                <a:gd name="connsiteY5" fmla="*/ 0 h 1644365"/>
                <a:gd name="connsiteX6" fmla="*/ 5769018 w 5769018"/>
                <a:gd name="connsiteY6" fmla="*/ 196846 h 1644365"/>
                <a:gd name="connsiteX7" fmla="*/ 5769018 w 5769018"/>
                <a:gd name="connsiteY7" fmla="*/ 688946 h 1644365"/>
                <a:gd name="connsiteX8" fmla="*/ 5769018 w 5769018"/>
                <a:gd name="connsiteY8" fmla="*/ 688946 h 1644365"/>
                <a:gd name="connsiteX9" fmla="*/ 5769018 w 5769018"/>
                <a:gd name="connsiteY9" fmla="*/ 984209 h 1644365"/>
                <a:gd name="connsiteX10" fmla="*/ 5769018 w 5769018"/>
                <a:gd name="connsiteY10" fmla="*/ 984205 h 1644365"/>
                <a:gd name="connsiteX11" fmla="*/ 5572172 w 5769018"/>
                <a:gd name="connsiteY11" fmla="*/ 1181051 h 1644365"/>
                <a:gd name="connsiteX12" fmla="*/ 5090544 w 5769018"/>
                <a:gd name="connsiteY12" fmla="*/ 1159280 h 1644365"/>
                <a:gd name="connsiteX13" fmla="*/ 5144291 w 5769018"/>
                <a:gd name="connsiteY13" fmla="*/ 1644365 h 1644365"/>
                <a:gd name="connsiteX14" fmla="*/ 4410289 w 5769018"/>
                <a:gd name="connsiteY14" fmla="*/ 1213708 h 1644365"/>
                <a:gd name="connsiteX15" fmla="*/ 196846 w 5769018"/>
                <a:gd name="connsiteY15" fmla="*/ 1181051 h 1644365"/>
                <a:gd name="connsiteX16" fmla="*/ 0 w 5769018"/>
                <a:gd name="connsiteY16" fmla="*/ 984205 h 1644365"/>
                <a:gd name="connsiteX17" fmla="*/ 0 w 5769018"/>
                <a:gd name="connsiteY17" fmla="*/ 984209 h 1644365"/>
                <a:gd name="connsiteX18" fmla="*/ 0 w 5769018"/>
                <a:gd name="connsiteY18" fmla="*/ 688946 h 1644365"/>
                <a:gd name="connsiteX19" fmla="*/ 0 w 5769018"/>
                <a:gd name="connsiteY19" fmla="*/ 688946 h 1644365"/>
                <a:gd name="connsiteX20" fmla="*/ 0 w 5769018"/>
                <a:gd name="connsiteY20" fmla="*/ 196846 h 1644365"/>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4410289 w 5769018"/>
                <a:gd name="connsiteY14" fmla="*/ 1213708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5090544 w 5769018"/>
                <a:gd name="connsiteY12" fmla="*/ 1159280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698793"/>
                <a:gd name="connsiteX1" fmla="*/ 196846 w 5769018"/>
                <a:gd name="connsiteY1" fmla="*/ 0 h 1698793"/>
                <a:gd name="connsiteX2" fmla="*/ 3365261 w 5769018"/>
                <a:gd name="connsiteY2" fmla="*/ 0 h 1698793"/>
                <a:gd name="connsiteX3" fmla="*/ 3365261 w 5769018"/>
                <a:gd name="connsiteY3" fmla="*/ 0 h 1698793"/>
                <a:gd name="connsiteX4" fmla="*/ 4807515 w 5769018"/>
                <a:gd name="connsiteY4" fmla="*/ 0 h 1698793"/>
                <a:gd name="connsiteX5" fmla="*/ 5572172 w 5769018"/>
                <a:gd name="connsiteY5" fmla="*/ 0 h 1698793"/>
                <a:gd name="connsiteX6" fmla="*/ 5769018 w 5769018"/>
                <a:gd name="connsiteY6" fmla="*/ 196846 h 1698793"/>
                <a:gd name="connsiteX7" fmla="*/ 5769018 w 5769018"/>
                <a:gd name="connsiteY7" fmla="*/ 688946 h 1698793"/>
                <a:gd name="connsiteX8" fmla="*/ 5769018 w 5769018"/>
                <a:gd name="connsiteY8" fmla="*/ 688946 h 1698793"/>
                <a:gd name="connsiteX9" fmla="*/ 5769018 w 5769018"/>
                <a:gd name="connsiteY9" fmla="*/ 984209 h 1698793"/>
                <a:gd name="connsiteX10" fmla="*/ 5769018 w 5769018"/>
                <a:gd name="connsiteY10" fmla="*/ 984205 h 1698793"/>
                <a:gd name="connsiteX11" fmla="*/ 5572172 w 5769018"/>
                <a:gd name="connsiteY11" fmla="*/ 1181051 h 1698793"/>
                <a:gd name="connsiteX12" fmla="*/ 3613744 w 5769018"/>
                <a:gd name="connsiteY12" fmla="*/ 1112762 h 1698793"/>
                <a:gd name="connsiteX13" fmla="*/ 5209605 w 5769018"/>
                <a:gd name="connsiteY13" fmla="*/ 1698793 h 1698793"/>
                <a:gd name="connsiteX14" fmla="*/ 2963144 w 5769018"/>
                <a:gd name="connsiteY14" fmla="*/ 1190449 h 1698793"/>
                <a:gd name="connsiteX15" fmla="*/ 196846 w 5769018"/>
                <a:gd name="connsiteY15" fmla="*/ 1181051 h 1698793"/>
                <a:gd name="connsiteX16" fmla="*/ 0 w 5769018"/>
                <a:gd name="connsiteY16" fmla="*/ 984205 h 1698793"/>
                <a:gd name="connsiteX17" fmla="*/ 0 w 5769018"/>
                <a:gd name="connsiteY17" fmla="*/ 984209 h 1698793"/>
                <a:gd name="connsiteX18" fmla="*/ 0 w 5769018"/>
                <a:gd name="connsiteY18" fmla="*/ 688946 h 1698793"/>
                <a:gd name="connsiteX19" fmla="*/ 0 w 5769018"/>
                <a:gd name="connsiteY19" fmla="*/ 688946 h 1698793"/>
                <a:gd name="connsiteX20" fmla="*/ 0 w 5769018"/>
                <a:gd name="connsiteY20" fmla="*/ 196846 h 1698793"/>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2963144 w 5769018"/>
                <a:gd name="connsiteY14" fmla="*/ 1190449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 name="connsiteX0" fmla="*/ 0 w 5769018"/>
                <a:gd name="connsiteY0" fmla="*/ 196846 h 1815088"/>
                <a:gd name="connsiteX1" fmla="*/ 196846 w 5769018"/>
                <a:gd name="connsiteY1" fmla="*/ 0 h 1815088"/>
                <a:gd name="connsiteX2" fmla="*/ 3365261 w 5769018"/>
                <a:gd name="connsiteY2" fmla="*/ 0 h 1815088"/>
                <a:gd name="connsiteX3" fmla="*/ 3365261 w 5769018"/>
                <a:gd name="connsiteY3" fmla="*/ 0 h 1815088"/>
                <a:gd name="connsiteX4" fmla="*/ 4807515 w 5769018"/>
                <a:gd name="connsiteY4" fmla="*/ 0 h 1815088"/>
                <a:gd name="connsiteX5" fmla="*/ 5572172 w 5769018"/>
                <a:gd name="connsiteY5" fmla="*/ 0 h 1815088"/>
                <a:gd name="connsiteX6" fmla="*/ 5769018 w 5769018"/>
                <a:gd name="connsiteY6" fmla="*/ 196846 h 1815088"/>
                <a:gd name="connsiteX7" fmla="*/ 5769018 w 5769018"/>
                <a:gd name="connsiteY7" fmla="*/ 688946 h 1815088"/>
                <a:gd name="connsiteX8" fmla="*/ 5769018 w 5769018"/>
                <a:gd name="connsiteY8" fmla="*/ 688946 h 1815088"/>
                <a:gd name="connsiteX9" fmla="*/ 5769018 w 5769018"/>
                <a:gd name="connsiteY9" fmla="*/ 984209 h 1815088"/>
                <a:gd name="connsiteX10" fmla="*/ 5769018 w 5769018"/>
                <a:gd name="connsiteY10" fmla="*/ 984205 h 1815088"/>
                <a:gd name="connsiteX11" fmla="*/ 5572172 w 5769018"/>
                <a:gd name="connsiteY11" fmla="*/ 1181051 h 1815088"/>
                <a:gd name="connsiteX12" fmla="*/ 3613744 w 5769018"/>
                <a:gd name="connsiteY12" fmla="*/ 1112762 h 1815088"/>
                <a:gd name="connsiteX13" fmla="*/ 3815838 w 5769018"/>
                <a:gd name="connsiteY13" fmla="*/ 1815088 h 1815088"/>
                <a:gd name="connsiteX14" fmla="*/ 3271552 w 5769018"/>
                <a:gd name="connsiteY14" fmla="*/ 1202078 h 1815088"/>
                <a:gd name="connsiteX15" fmla="*/ 196846 w 5769018"/>
                <a:gd name="connsiteY15" fmla="*/ 1181051 h 1815088"/>
                <a:gd name="connsiteX16" fmla="*/ 0 w 5769018"/>
                <a:gd name="connsiteY16" fmla="*/ 984205 h 1815088"/>
                <a:gd name="connsiteX17" fmla="*/ 0 w 5769018"/>
                <a:gd name="connsiteY17" fmla="*/ 984209 h 1815088"/>
                <a:gd name="connsiteX18" fmla="*/ 0 w 5769018"/>
                <a:gd name="connsiteY18" fmla="*/ 688946 h 1815088"/>
                <a:gd name="connsiteX19" fmla="*/ 0 w 5769018"/>
                <a:gd name="connsiteY19" fmla="*/ 688946 h 1815088"/>
                <a:gd name="connsiteX20" fmla="*/ 0 w 5769018"/>
                <a:gd name="connsiteY20" fmla="*/ 196846 h 181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69018" h="1815088">
                  <a:moveTo>
                    <a:pt x="0" y="196846"/>
                  </a:moveTo>
                  <a:cubicBezTo>
                    <a:pt x="0" y="88131"/>
                    <a:pt x="88131" y="0"/>
                    <a:pt x="196846" y="0"/>
                  </a:cubicBezTo>
                  <a:lnTo>
                    <a:pt x="3365261" y="0"/>
                  </a:lnTo>
                  <a:lnTo>
                    <a:pt x="3365261" y="0"/>
                  </a:lnTo>
                  <a:lnTo>
                    <a:pt x="4807515" y="0"/>
                  </a:lnTo>
                  <a:lnTo>
                    <a:pt x="5572172" y="0"/>
                  </a:lnTo>
                  <a:cubicBezTo>
                    <a:pt x="5680887" y="0"/>
                    <a:pt x="5769018" y="88131"/>
                    <a:pt x="5769018" y="196846"/>
                  </a:cubicBezTo>
                  <a:lnTo>
                    <a:pt x="5769018" y="688946"/>
                  </a:lnTo>
                  <a:lnTo>
                    <a:pt x="5769018" y="688946"/>
                  </a:lnTo>
                  <a:lnTo>
                    <a:pt x="5769018" y="984209"/>
                  </a:lnTo>
                  <a:lnTo>
                    <a:pt x="5769018" y="984205"/>
                  </a:lnTo>
                  <a:cubicBezTo>
                    <a:pt x="5769018" y="1092920"/>
                    <a:pt x="5680887" y="1181051"/>
                    <a:pt x="5572172" y="1181051"/>
                  </a:cubicBezTo>
                  <a:lnTo>
                    <a:pt x="3613744" y="1112762"/>
                  </a:lnTo>
                  <a:lnTo>
                    <a:pt x="3815838" y="1815088"/>
                  </a:lnTo>
                  <a:lnTo>
                    <a:pt x="3271552" y="1202078"/>
                  </a:lnTo>
                  <a:lnTo>
                    <a:pt x="196846" y="1181051"/>
                  </a:lnTo>
                  <a:cubicBezTo>
                    <a:pt x="88131" y="1181051"/>
                    <a:pt x="0" y="1092920"/>
                    <a:pt x="0" y="984205"/>
                  </a:cubicBezTo>
                  <a:lnTo>
                    <a:pt x="0" y="984209"/>
                  </a:lnTo>
                  <a:lnTo>
                    <a:pt x="0" y="688946"/>
                  </a:lnTo>
                  <a:lnTo>
                    <a:pt x="0" y="688946"/>
                  </a:lnTo>
                  <a:lnTo>
                    <a:pt x="0" y="19684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FFFFFF"/>
                </a:solidFill>
                <a:effectLst/>
                <a:uLnTx/>
                <a:uFillTx/>
                <a:latin typeface="Metropolis" panose="00000500000000000000" pitchFamily="50" charset="0"/>
                <a:ea typeface="+mn-ea"/>
                <a:cs typeface="+mn-cs"/>
                <a:sym typeface="Arial"/>
              </a:endParaRPr>
            </a:p>
          </p:txBody>
        </p:sp>
        <p:sp>
          <p:nvSpPr>
            <p:cNvPr id="6" name="Título 28">
              <a:extLst>
                <a:ext uri="{FF2B5EF4-FFF2-40B4-BE49-F238E27FC236}">
                  <a16:creationId xmlns:a16="http://schemas.microsoft.com/office/drawing/2014/main" id="{52590242-49C8-C170-19E3-F2BDF257B6C6}"/>
                </a:ext>
              </a:extLst>
            </p:cNvPr>
            <p:cNvSpPr txBox="1">
              <a:spLocks/>
            </p:cNvSpPr>
            <p:nvPr/>
          </p:nvSpPr>
          <p:spPr>
            <a:xfrm>
              <a:off x="-76200" y="700744"/>
              <a:ext cx="11981353" cy="977122"/>
            </a:xfrm>
            <a:prstGeom prst="rect">
              <a:avLst/>
            </a:prstGeom>
            <a:noFill/>
            <a:ln>
              <a:noFill/>
            </a:ln>
          </p:spPr>
          <p:txBody>
            <a:bodyPr spcFirstLastPara="1" wrap="square" lIns="91425" tIns="45700" rIns="91425" bIns="45700" anchor="ctr" anchorCtr="0">
              <a:noAutofit/>
            </a:bodyPr>
            <a:lstStyle>
              <a:lvl1pPr lvl="0" algn="l" defTabSz="914400" rtl="0" eaLnBrk="1" latinLnBrk="0" hangingPunct="1">
                <a:lnSpc>
                  <a:spcPct val="90000"/>
                </a:lnSpc>
                <a:spcBef>
                  <a:spcPts val="0"/>
                </a:spcBef>
                <a:spcAft>
                  <a:spcPts val="0"/>
                </a:spcAft>
                <a:buClr>
                  <a:srgbClr val="1F3864"/>
                </a:buClr>
                <a:buSzPts val="1800"/>
                <a:buNone/>
                <a:defRPr sz="44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914400" rtl="0" eaLnBrk="1" fontAlgn="auto" latinLnBrk="0" hangingPunct="1">
                <a:lnSpc>
                  <a:spcPct val="90000"/>
                </a:lnSpc>
                <a:spcBef>
                  <a:spcPts val="0"/>
                </a:spcBef>
                <a:spcAft>
                  <a:spcPts val="0"/>
                </a:spcAft>
                <a:buClr>
                  <a:srgbClr val="1F3864"/>
                </a:buClr>
                <a:buSzPts val="1800"/>
                <a:buFont typeface="Arial"/>
                <a:buNone/>
                <a:tabLst/>
                <a:defRPr/>
              </a:pPr>
              <a:r>
                <a:rPr kumimoji="0" lang="es-E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ARTICULACION</a:t>
              </a:r>
              <a:endParaRPr kumimoji="0" lang="es-CO"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endParaRPr>
            </a:p>
          </p:txBody>
        </p:sp>
      </p:grpSp>
      <p:pic>
        <p:nvPicPr>
          <p:cNvPr id="7" name="Imagen 6" descr="Imagen que contiene Icono&#10;&#10;Descripción generada automáticamente">
            <a:extLst>
              <a:ext uri="{FF2B5EF4-FFF2-40B4-BE49-F238E27FC236}">
                <a16:creationId xmlns:a16="http://schemas.microsoft.com/office/drawing/2014/main" id="{36EC7295-22DE-E276-C7D4-E86A2232A6F3}"/>
              </a:ext>
            </a:extLst>
          </p:cNvPr>
          <p:cNvPicPr>
            <a:picLocks noChangeAspect="1"/>
          </p:cNvPicPr>
          <p:nvPr/>
        </p:nvPicPr>
        <p:blipFill rotWithShape="1">
          <a:blip r:embed="rId2">
            <a:extLst>
              <a:ext uri="{28A0092B-C50C-407E-A947-70E740481C1C}">
                <a14:useLocalDpi xmlns:a14="http://schemas.microsoft.com/office/drawing/2010/main" val="0"/>
              </a:ext>
            </a:extLst>
          </a:blip>
          <a:srcRect l="17197" t="11681"/>
          <a:stretch/>
        </p:blipFill>
        <p:spPr>
          <a:xfrm>
            <a:off x="9614706" y="1854200"/>
            <a:ext cx="2873064" cy="3064439"/>
          </a:xfrm>
          <a:prstGeom prst="rect">
            <a:avLst/>
          </a:prstGeom>
          <a:effectLst>
            <a:outerShdw blurRad="50800" dist="38100" dir="2700000" algn="tl" rotWithShape="0">
              <a:prstClr val="black">
                <a:alpha val="40000"/>
              </a:prstClr>
            </a:outerShdw>
          </a:effectLst>
        </p:spPr>
      </p:pic>
      <p:pic>
        <p:nvPicPr>
          <p:cNvPr id="8" name="image50.png" descr="Interfaz de usuario gráfica&#10;&#10;Descripción generada automáticamente con confianza media">
            <a:extLst>
              <a:ext uri="{FF2B5EF4-FFF2-40B4-BE49-F238E27FC236}">
                <a16:creationId xmlns:a16="http://schemas.microsoft.com/office/drawing/2014/main" id="{C231B909-1A94-0A92-510C-82D1D40E49A8}"/>
              </a:ext>
            </a:extLst>
          </p:cNvPr>
          <p:cNvPicPr/>
          <p:nvPr/>
        </p:nvPicPr>
        <p:blipFill>
          <a:blip r:embed="rId3" cstate="print">
            <a:extLst>
              <a:ext uri="{28A0092B-C50C-407E-A947-70E740481C1C}">
                <a14:useLocalDpi xmlns:a14="http://schemas.microsoft.com/office/drawing/2010/main" val="0"/>
              </a:ext>
            </a:extLst>
          </a:blip>
          <a:srcRect l="25363" t="33589" r="26356" b="32213"/>
          <a:stretch>
            <a:fillRect/>
          </a:stretch>
        </p:blipFill>
        <p:spPr>
          <a:xfrm>
            <a:off x="7428562" y="2153180"/>
            <a:ext cx="2038350" cy="1739900"/>
          </a:xfrm>
          <a:prstGeom prst="rect">
            <a:avLst/>
          </a:prstGeom>
          <a:ln/>
        </p:spPr>
      </p:pic>
      <p:pic>
        <p:nvPicPr>
          <p:cNvPr id="9" name="image52.jpg" descr="Hombre con la mano en la calle&#10;&#10;Descripción generada automáticamente con confianza media">
            <a:extLst>
              <a:ext uri="{FF2B5EF4-FFF2-40B4-BE49-F238E27FC236}">
                <a16:creationId xmlns:a16="http://schemas.microsoft.com/office/drawing/2014/main" id="{F823C524-B765-626A-38B5-A4B26ED2C49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a:xfrm>
            <a:off x="6096000" y="4153464"/>
            <a:ext cx="3086100" cy="1530350"/>
          </a:xfrm>
          <a:prstGeom prst="rect">
            <a:avLst/>
          </a:prstGeom>
          <a:ln/>
        </p:spPr>
      </p:pic>
      <p:sp>
        <p:nvSpPr>
          <p:cNvPr id="10" name="Rectángulo: esquinas redondeadas 15">
            <a:extLst>
              <a:ext uri="{FF2B5EF4-FFF2-40B4-BE49-F238E27FC236}">
                <a16:creationId xmlns:a16="http://schemas.microsoft.com/office/drawing/2014/main" id="{69B353BC-BB95-7457-0B6F-29E05E88A269}"/>
              </a:ext>
            </a:extLst>
          </p:cNvPr>
          <p:cNvSpPr/>
          <p:nvPr/>
        </p:nvSpPr>
        <p:spPr>
          <a:xfrm>
            <a:off x="445077" y="3893080"/>
            <a:ext cx="5434620" cy="2209800"/>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1600" dirty="0">
                <a:solidFill>
                  <a:srgbClr val="00284B"/>
                </a:solidFill>
              </a:rPr>
              <a:t>Con esta estrategia buscamos posicionar en la mente de los ibaguereños el mensaje de que la implementación, funcionamiento y calidad del servicio del SETP es responsabilidad de todos, por tanto, todos podemos aportar, incluyendo a conductores, usuarios, propietarios, empresas, SETP y Alcaldía. Esto con el fin de generar conciencia y cultura ciudadana.</a:t>
            </a:r>
          </a:p>
        </p:txBody>
      </p:sp>
    </p:spTree>
    <p:extLst>
      <p:ext uri="{BB962C8B-B14F-4D97-AF65-F5344CB8AC3E}">
        <p14:creationId xmlns:p14="http://schemas.microsoft.com/office/powerpoint/2010/main" val="407383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B8D3-C083-AC5D-FBD3-CF0BE4759562}"/>
            </a:ext>
          </a:extLst>
        </p:cNvPr>
        <p:cNvGrpSpPr/>
        <p:nvPr/>
      </p:nvGrpSpPr>
      <p:grpSpPr>
        <a:xfrm>
          <a:off x="0" y="0"/>
          <a:ext cx="0" cy="0"/>
          <a:chOff x="0" y="0"/>
          <a:chExt cx="0" cy="0"/>
        </a:xfrm>
      </p:grpSpPr>
      <p:sp>
        <p:nvSpPr>
          <p:cNvPr id="5" name="Rectángulo: esquinas redondeadas 15">
            <a:extLst>
              <a:ext uri="{FF2B5EF4-FFF2-40B4-BE49-F238E27FC236}">
                <a16:creationId xmlns:a16="http://schemas.microsoft.com/office/drawing/2014/main" id="{838DB2F2-E690-77CD-1E0B-F9AF0D882EC2}"/>
              </a:ext>
            </a:extLst>
          </p:cNvPr>
          <p:cNvSpPr/>
          <p:nvPr/>
        </p:nvSpPr>
        <p:spPr>
          <a:xfrm>
            <a:off x="540601" y="1107708"/>
            <a:ext cx="2736000" cy="2321291"/>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dirty="0">
                <a:solidFill>
                  <a:srgbClr val="00284B"/>
                </a:solidFill>
              </a:rPr>
              <a:t>¿Qué pasaría si a la persona que están acosando en el transporte público es algún familiar tuyo? ¿Qué pasaría si la niña que están tocando es tu hija?</a:t>
            </a:r>
          </a:p>
        </p:txBody>
      </p:sp>
      <p:pic>
        <p:nvPicPr>
          <p:cNvPr id="4" name="Imagen 3">
            <a:extLst>
              <a:ext uri="{FF2B5EF4-FFF2-40B4-BE49-F238E27FC236}">
                <a16:creationId xmlns:a16="http://schemas.microsoft.com/office/drawing/2014/main" id="{7C20E228-108F-162E-F872-963FD156B79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3300" y="3657600"/>
            <a:ext cx="3612393" cy="2802999"/>
          </a:xfrm>
          <a:prstGeom prst="rect">
            <a:avLst/>
          </a:prstGeom>
          <a:noFill/>
          <a:ln>
            <a:noFill/>
          </a:ln>
        </p:spPr>
      </p:pic>
      <p:pic>
        <p:nvPicPr>
          <p:cNvPr id="12" name="Imagen 11">
            <a:extLst>
              <a:ext uri="{FF2B5EF4-FFF2-40B4-BE49-F238E27FC236}">
                <a16:creationId xmlns:a16="http://schemas.microsoft.com/office/drawing/2014/main" id="{92D15807-D3E7-01D5-6969-9BE915EC37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7847" y="294908"/>
            <a:ext cx="7135553" cy="6359892"/>
          </a:xfrm>
          <a:prstGeom prst="rect">
            <a:avLst/>
          </a:prstGeom>
          <a:noFill/>
          <a:ln>
            <a:noFill/>
          </a:ln>
        </p:spPr>
      </p:pic>
    </p:spTree>
    <p:extLst>
      <p:ext uri="{BB962C8B-B14F-4D97-AF65-F5344CB8AC3E}">
        <p14:creationId xmlns:p14="http://schemas.microsoft.com/office/powerpoint/2010/main" val="238591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09D8E-2669-B01C-832F-21C5643C55BF}"/>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4B90EA25-830D-03C4-CB05-56F8A48DF74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375" y="3930650"/>
            <a:ext cx="3676650" cy="2451100"/>
          </a:xfrm>
          <a:prstGeom prst="rect">
            <a:avLst/>
          </a:prstGeom>
          <a:noFill/>
          <a:ln>
            <a:noFill/>
          </a:ln>
        </p:spPr>
      </p:pic>
      <p:sp>
        <p:nvSpPr>
          <p:cNvPr id="7" name="Rectángulo: esquinas redondeadas 15">
            <a:extLst>
              <a:ext uri="{FF2B5EF4-FFF2-40B4-BE49-F238E27FC236}">
                <a16:creationId xmlns:a16="http://schemas.microsoft.com/office/drawing/2014/main" id="{7BD686EF-AB09-0A61-4C1C-19B98CB09FBA}"/>
              </a:ext>
            </a:extLst>
          </p:cNvPr>
          <p:cNvSpPr/>
          <p:nvPr/>
        </p:nvSpPr>
        <p:spPr>
          <a:xfrm>
            <a:off x="460374" y="1231902"/>
            <a:ext cx="3625851" cy="2451100"/>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sz="2000" b="1" dirty="0">
                <a:solidFill>
                  <a:srgbClr val="00284B"/>
                </a:solidFill>
                <a:latin typeface="Arial" panose="020B0604020202020204" pitchFamily="34" charset="0"/>
                <a:ea typeface="Arial" panose="020B0604020202020204" pitchFamily="34" charset="0"/>
              </a:rPr>
              <a:t>Viaje seguro en bus</a:t>
            </a:r>
          </a:p>
          <a:p>
            <a:pPr lvl="0" algn="ctr"/>
            <a:r>
              <a:rPr lang="es-CO" sz="1600" dirty="0">
                <a:solidFill>
                  <a:srgbClr val="00284B"/>
                </a:solidFill>
                <a:latin typeface="Arial" panose="020B0604020202020204" pitchFamily="34" charset="0"/>
                <a:ea typeface="Arial" panose="020B0604020202020204" pitchFamily="34" charset="0"/>
              </a:rPr>
              <a:t>Desde la dirección operativa del ente gestor se realizaron operativos del estado del servicio para verificar si los vehículos de transporte público están en las condiciones adecuadas para funcionar. </a:t>
            </a:r>
          </a:p>
          <a:p>
            <a:endParaRPr lang="es-CO" sz="1200" dirty="0">
              <a:solidFill>
                <a:srgbClr val="00284B"/>
              </a:solidFill>
            </a:endParaRPr>
          </a:p>
        </p:txBody>
      </p:sp>
      <p:sp>
        <p:nvSpPr>
          <p:cNvPr id="8" name="Rectángulo: esquinas redondeadas 15">
            <a:extLst>
              <a:ext uri="{FF2B5EF4-FFF2-40B4-BE49-F238E27FC236}">
                <a16:creationId xmlns:a16="http://schemas.microsoft.com/office/drawing/2014/main" id="{967A5C78-FBFF-24DA-BEF7-F97DBC96ED5F}"/>
              </a:ext>
            </a:extLst>
          </p:cNvPr>
          <p:cNvSpPr/>
          <p:nvPr/>
        </p:nvSpPr>
        <p:spPr>
          <a:xfrm>
            <a:off x="5095874" y="577850"/>
            <a:ext cx="6537326" cy="2451100"/>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b="1" dirty="0">
                <a:solidFill>
                  <a:srgbClr val="00284B"/>
                </a:solidFill>
              </a:rPr>
              <a:t>Decálogo de un buen conductor</a:t>
            </a:r>
            <a:endParaRPr lang="es-CO" dirty="0">
              <a:solidFill>
                <a:srgbClr val="00284B"/>
              </a:solidFill>
            </a:endParaRPr>
          </a:p>
          <a:p>
            <a:pPr algn="ctr"/>
            <a:r>
              <a:rPr lang="es-CO" b="1" dirty="0">
                <a:solidFill>
                  <a:srgbClr val="00284B"/>
                </a:solidFill>
              </a:rPr>
              <a:t> </a:t>
            </a:r>
            <a:endParaRPr lang="es-CO" dirty="0">
              <a:solidFill>
                <a:srgbClr val="00284B"/>
              </a:solidFill>
            </a:endParaRPr>
          </a:p>
          <a:p>
            <a:pPr algn="ctr"/>
            <a:r>
              <a:rPr lang="es-CO" dirty="0">
                <a:solidFill>
                  <a:srgbClr val="00284B"/>
                </a:solidFill>
              </a:rPr>
              <a:t>Con el objetivo de reforzar las buenas prácticas al interior del sistema estratégico de transporte tanto en usuarios como en conductores el área de comunicaciones proyecto dos decálogos haciendo una socialización en medios digitales como de manera presencial para promover la cultura ciudadana. </a:t>
            </a:r>
          </a:p>
          <a:p>
            <a:pPr algn="ctr"/>
            <a:endParaRPr lang="es-CO" sz="1200" dirty="0">
              <a:solidFill>
                <a:srgbClr val="00284B"/>
              </a:solidFill>
            </a:endParaRPr>
          </a:p>
        </p:txBody>
      </p:sp>
      <p:pic>
        <p:nvPicPr>
          <p:cNvPr id="9" name="Imagen 8" descr="Interfaz de usuario gráfica, Texto, Aplicación, Chat o mensaje de texto&#10;&#10;Descripción generada automáticamente">
            <a:extLst>
              <a:ext uri="{FF2B5EF4-FFF2-40B4-BE49-F238E27FC236}">
                <a16:creationId xmlns:a16="http://schemas.microsoft.com/office/drawing/2014/main" id="{89037040-D28F-0B6A-B09C-ED9C4EE882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3768"/>
          <a:stretch/>
        </p:blipFill>
        <p:spPr bwMode="auto">
          <a:xfrm>
            <a:off x="5095874" y="3359152"/>
            <a:ext cx="3416300" cy="3022598"/>
          </a:xfrm>
          <a:prstGeom prst="rect">
            <a:avLst/>
          </a:prstGeom>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10" name="Imagen 9" descr="Interfaz de usuario gráfica, Texto, Aplicación, Chat o mensaje de texto, Teams&#10;&#10;Descripción generada automáticamente">
            <a:extLst>
              <a:ext uri="{FF2B5EF4-FFF2-40B4-BE49-F238E27FC236}">
                <a16:creationId xmlns:a16="http://schemas.microsoft.com/office/drawing/2014/main" id="{F28B0E10-D828-43C8-74F6-9C62297A5A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6556" b="-596"/>
          <a:stretch/>
        </p:blipFill>
        <p:spPr bwMode="auto">
          <a:xfrm>
            <a:off x="8715580" y="3359152"/>
            <a:ext cx="3016046" cy="2920998"/>
          </a:xfrm>
          <a:prstGeom prst="rect">
            <a:avLst/>
          </a:prstGeom>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127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BC32F-5093-533F-F86A-65BDD71B5AD6}"/>
            </a:ext>
          </a:extLst>
        </p:cNvPr>
        <p:cNvGrpSpPr/>
        <p:nvPr/>
      </p:nvGrpSpPr>
      <p:grpSpPr>
        <a:xfrm>
          <a:off x="0" y="0"/>
          <a:ext cx="0" cy="0"/>
          <a:chOff x="0" y="0"/>
          <a:chExt cx="0" cy="0"/>
        </a:xfrm>
      </p:grpSpPr>
      <p:sp>
        <p:nvSpPr>
          <p:cNvPr id="8" name="Rectángulo: esquinas redondeadas 15">
            <a:extLst>
              <a:ext uri="{FF2B5EF4-FFF2-40B4-BE49-F238E27FC236}">
                <a16:creationId xmlns:a16="http://schemas.microsoft.com/office/drawing/2014/main" id="{68B5DDE6-3D63-3CD3-9591-75011656835F}"/>
              </a:ext>
            </a:extLst>
          </p:cNvPr>
          <p:cNvSpPr/>
          <p:nvPr/>
        </p:nvSpPr>
        <p:spPr>
          <a:xfrm>
            <a:off x="519243" y="847673"/>
            <a:ext cx="4982148" cy="5193363"/>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b="1" dirty="0">
              <a:solidFill>
                <a:srgbClr val="00284B"/>
              </a:solidFill>
            </a:endParaRPr>
          </a:p>
          <a:p>
            <a:pPr lvl="0" algn="ctr"/>
            <a:r>
              <a:rPr lang="es-CO" sz="2000" b="1" dirty="0">
                <a:solidFill>
                  <a:srgbClr val="00284B"/>
                </a:solidFill>
              </a:rPr>
              <a:t>Celebración de la virgen del Carmen </a:t>
            </a:r>
            <a:endParaRPr lang="es-CO" sz="2000" dirty="0">
              <a:solidFill>
                <a:srgbClr val="00284B"/>
              </a:solidFill>
            </a:endParaRPr>
          </a:p>
          <a:p>
            <a:pPr algn="ctr"/>
            <a:r>
              <a:rPr lang="es-CO" sz="2000" dirty="0">
                <a:solidFill>
                  <a:srgbClr val="00284B"/>
                </a:solidFill>
              </a:rPr>
              <a:t>Desde las 5 de la mañana, todo el equipo del SETP Ibagué se unió a la celebración de la fiesta más importante a nivel cultural para los conductores. Esta ocasión especial brindó una plataforma ideal para que el ente gestor se relacionara directamente con los conductores de servicio público colectivo, reconociendo su labor y compromiso . </a:t>
            </a:r>
          </a:p>
          <a:p>
            <a:pPr algn="ctr"/>
            <a:endParaRPr lang="es-CO" sz="2000" dirty="0">
              <a:solidFill>
                <a:srgbClr val="00284B"/>
              </a:solidFill>
            </a:endParaRPr>
          </a:p>
        </p:txBody>
      </p:sp>
      <p:pic>
        <p:nvPicPr>
          <p:cNvPr id="6" name="Imagen 5">
            <a:extLst>
              <a:ext uri="{FF2B5EF4-FFF2-40B4-BE49-F238E27FC236}">
                <a16:creationId xmlns:a16="http://schemas.microsoft.com/office/drawing/2014/main" id="{3A548EB0-0047-4970-F612-C10EA69BBD2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1999" y="1620572"/>
            <a:ext cx="2470150" cy="3475054"/>
          </a:xfrm>
          <a:prstGeom prst="rect">
            <a:avLst/>
          </a:prstGeom>
          <a:noFill/>
          <a:ln>
            <a:noFill/>
          </a:ln>
        </p:spPr>
      </p:pic>
      <p:pic>
        <p:nvPicPr>
          <p:cNvPr id="11" name="Imagen 10">
            <a:extLst>
              <a:ext uri="{FF2B5EF4-FFF2-40B4-BE49-F238E27FC236}">
                <a16:creationId xmlns:a16="http://schemas.microsoft.com/office/drawing/2014/main" id="{6357FFAC-D775-6DF6-945E-01A145AFB9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0270" y="1621904"/>
            <a:ext cx="2482850" cy="3644900"/>
          </a:xfrm>
          <a:prstGeom prst="rect">
            <a:avLst/>
          </a:prstGeom>
          <a:noFill/>
          <a:ln>
            <a:noFill/>
          </a:ln>
        </p:spPr>
      </p:pic>
    </p:spTree>
    <p:extLst>
      <p:ext uri="{BB962C8B-B14F-4D97-AF65-F5344CB8AC3E}">
        <p14:creationId xmlns:p14="http://schemas.microsoft.com/office/powerpoint/2010/main" val="10659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39129-7901-0C3C-FA13-899BDE97DA81}"/>
            </a:ext>
          </a:extLst>
        </p:cNvPr>
        <p:cNvGrpSpPr/>
        <p:nvPr/>
      </p:nvGrpSpPr>
      <p:grpSpPr>
        <a:xfrm>
          <a:off x="0" y="0"/>
          <a:ext cx="0" cy="0"/>
          <a:chOff x="0" y="0"/>
          <a:chExt cx="0" cy="0"/>
        </a:xfrm>
      </p:grpSpPr>
      <p:sp>
        <p:nvSpPr>
          <p:cNvPr id="7" name="Rectángulo: esquinas redondeadas 15">
            <a:extLst>
              <a:ext uri="{FF2B5EF4-FFF2-40B4-BE49-F238E27FC236}">
                <a16:creationId xmlns:a16="http://schemas.microsoft.com/office/drawing/2014/main" id="{4CC9EF8F-1274-8022-AA7D-FC6B4BCE8C5F}"/>
              </a:ext>
            </a:extLst>
          </p:cNvPr>
          <p:cNvSpPr/>
          <p:nvPr/>
        </p:nvSpPr>
        <p:spPr>
          <a:xfrm>
            <a:off x="4841823" y="675442"/>
            <a:ext cx="6921395" cy="1946013"/>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sz="2000" b="1" dirty="0">
                <a:solidFill>
                  <a:srgbClr val="00284B"/>
                </a:solidFill>
                <a:latin typeface="Arial" panose="020B0604020202020204" pitchFamily="34" charset="0"/>
                <a:ea typeface="Arial" panose="020B0604020202020204" pitchFamily="34" charset="0"/>
              </a:rPr>
              <a:t>Celebración del día del conductor</a:t>
            </a:r>
          </a:p>
          <a:p>
            <a:pPr lvl="0" algn="ctr"/>
            <a:r>
              <a:rPr lang="es-CO" dirty="0">
                <a:solidFill>
                  <a:srgbClr val="00284B"/>
                </a:solidFill>
              </a:rPr>
              <a:t>La organización del Día del Conductor, con el objetivo de crear un espacio de interacción y cercanía entre los conductores y el sistema de transporte público, es una excelente iniciativa para fortalecer los lazos entre la institución y los trabajadores. </a:t>
            </a:r>
            <a:endParaRPr lang="es-CO" sz="1200" dirty="0">
              <a:solidFill>
                <a:srgbClr val="00284B"/>
              </a:solidFill>
            </a:endParaRPr>
          </a:p>
        </p:txBody>
      </p:sp>
      <p:pic>
        <p:nvPicPr>
          <p:cNvPr id="3" name="Imagen 2" descr="Interfaz de usuario gráfica, Calendario&#10;&#10;Descripción generada automáticamente">
            <a:extLst>
              <a:ext uri="{FF2B5EF4-FFF2-40B4-BE49-F238E27FC236}">
                <a16:creationId xmlns:a16="http://schemas.microsoft.com/office/drawing/2014/main" id="{8B81C9A3-D414-8CF3-7CA6-066BA604F4A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548" y="675441"/>
            <a:ext cx="3197845" cy="5647920"/>
          </a:xfrm>
          <a:prstGeom prst="rect">
            <a:avLst/>
          </a:prstGeom>
          <a:noFill/>
          <a:ln>
            <a:noFill/>
          </a:ln>
        </p:spPr>
      </p:pic>
      <p:pic>
        <p:nvPicPr>
          <p:cNvPr id="4" name="Imagen 3">
            <a:extLst>
              <a:ext uri="{FF2B5EF4-FFF2-40B4-BE49-F238E27FC236}">
                <a16:creationId xmlns:a16="http://schemas.microsoft.com/office/drawing/2014/main" id="{7783F74C-CED3-1790-0B84-D13C19189C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869" b="20061"/>
          <a:stretch/>
        </p:blipFill>
        <p:spPr bwMode="auto">
          <a:xfrm>
            <a:off x="4407108" y="2774606"/>
            <a:ext cx="7356110" cy="35487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776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DB885-9615-8201-202D-07DD2F9233CC}"/>
            </a:ext>
          </a:extLst>
        </p:cNvPr>
        <p:cNvGrpSpPr/>
        <p:nvPr/>
      </p:nvGrpSpPr>
      <p:grpSpPr>
        <a:xfrm>
          <a:off x="0" y="0"/>
          <a:ext cx="0" cy="0"/>
          <a:chOff x="0" y="0"/>
          <a:chExt cx="0" cy="0"/>
        </a:xfrm>
      </p:grpSpPr>
      <p:sp>
        <p:nvSpPr>
          <p:cNvPr id="4" name="Rectángulo: esquinas redondeadas 5">
            <a:extLst>
              <a:ext uri="{FF2B5EF4-FFF2-40B4-BE49-F238E27FC236}">
                <a16:creationId xmlns:a16="http://schemas.microsoft.com/office/drawing/2014/main" id="{7C7E5898-AA78-2204-84EB-52522D820C80}"/>
              </a:ext>
            </a:extLst>
          </p:cNvPr>
          <p:cNvSpPr/>
          <p:nvPr/>
        </p:nvSpPr>
        <p:spPr>
          <a:xfrm>
            <a:off x="2839595" y="945662"/>
            <a:ext cx="8851900" cy="45719"/>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sym typeface="Arial"/>
              </a:rPr>
              <a:t>Dia del conductor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sym typeface="Arial"/>
            </a:endParaRPr>
          </a:p>
        </p:txBody>
      </p:sp>
      <p:pic>
        <p:nvPicPr>
          <p:cNvPr id="2" name="Imagen 1">
            <a:extLst>
              <a:ext uri="{FF2B5EF4-FFF2-40B4-BE49-F238E27FC236}">
                <a16:creationId xmlns:a16="http://schemas.microsoft.com/office/drawing/2014/main" id="{91FD1960-7BA0-5A14-4A6E-2E0974BD94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0147" y="1139253"/>
            <a:ext cx="10957092" cy="5505970"/>
          </a:xfrm>
          <a:prstGeom prst="rect">
            <a:avLst/>
          </a:prstGeom>
          <a:noFill/>
          <a:ln>
            <a:noFill/>
          </a:ln>
        </p:spPr>
      </p:pic>
    </p:spTree>
    <p:extLst>
      <p:ext uri="{BB962C8B-B14F-4D97-AF65-F5344CB8AC3E}">
        <p14:creationId xmlns:p14="http://schemas.microsoft.com/office/powerpoint/2010/main" val="251851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33CAA-138C-7D4E-4934-6D423FABF684}"/>
            </a:ext>
          </a:extLst>
        </p:cNvPr>
        <p:cNvGrpSpPr/>
        <p:nvPr/>
      </p:nvGrpSpPr>
      <p:grpSpPr>
        <a:xfrm>
          <a:off x="0" y="0"/>
          <a:ext cx="0" cy="0"/>
          <a:chOff x="0" y="0"/>
          <a:chExt cx="0" cy="0"/>
        </a:xfrm>
      </p:grpSpPr>
      <p:sp>
        <p:nvSpPr>
          <p:cNvPr id="7" name="Rectángulo: esquinas redondeadas 15">
            <a:extLst>
              <a:ext uri="{FF2B5EF4-FFF2-40B4-BE49-F238E27FC236}">
                <a16:creationId xmlns:a16="http://schemas.microsoft.com/office/drawing/2014/main" id="{A3DCA5E6-8855-9B2C-0E94-C14AB7A51C67}"/>
              </a:ext>
            </a:extLst>
          </p:cNvPr>
          <p:cNvSpPr/>
          <p:nvPr/>
        </p:nvSpPr>
        <p:spPr>
          <a:xfrm>
            <a:off x="764185" y="675442"/>
            <a:ext cx="10999033" cy="1946013"/>
          </a:xfrm>
          <a:prstGeom prst="roundRect">
            <a:avLst/>
          </a:prstGeom>
          <a:solidFill>
            <a:srgbClr val="FCBC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O" sz="2400" b="1" dirty="0">
                <a:solidFill>
                  <a:srgbClr val="00284B"/>
                </a:solidFill>
              </a:rPr>
              <a:t>Ruta verde movilidad para todos </a:t>
            </a:r>
            <a:r>
              <a:rPr lang="es-CO" sz="1600" dirty="0">
                <a:solidFill>
                  <a:srgbClr val="00284B"/>
                </a:solidFill>
              </a:rPr>
              <a:t>Se </a:t>
            </a:r>
            <a:r>
              <a:rPr lang="es-ES" sz="1600" dirty="0">
                <a:solidFill>
                  <a:srgbClr val="00284B"/>
                </a:solidFill>
              </a:rPr>
              <a:t>desarrolló el piloto de la buseta eléctrica, fue gestionado por el </a:t>
            </a:r>
            <a:r>
              <a:rPr lang="es-ES" sz="1600" b="1" dirty="0">
                <a:solidFill>
                  <a:srgbClr val="00284B"/>
                </a:solidFill>
              </a:rPr>
              <a:t>Ente Gestor del SETP de Ibagué “</a:t>
            </a:r>
            <a:r>
              <a:rPr lang="es-ES" sz="1600" b="1" dirty="0" err="1">
                <a:solidFill>
                  <a:srgbClr val="00284B"/>
                </a:solidFill>
              </a:rPr>
              <a:t>TransMusical</a:t>
            </a:r>
            <a:r>
              <a:rPr lang="es-ES" sz="1600" b="1" dirty="0">
                <a:solidFill>
                  <a:srgbClr val="00284B"/>
                </a:solidFill>
              </a:rPr>
              <a:t> S.A.”</a:t>
            </a:r>
            <a:r>
              <a:rPr lang="es-ES" sz="1600" dirty="0">
                <a:solidFill>
                  <a:srgbClr val="00284B"/>
                </a:solidFill>
              </a:rPr>
              <a:t>, a partir de una alianza estratégica liderada por el </a:t>
            </a:r>
            <a:r>
              <a:rPr lang="es-ES" sz="1600" b="1" dirty="0">
                <a:solidFill>
                  <a:srgbClr val="00284B"/>
                </a:solidFill>
              </a:rPr>
              <a:t>Departamento Nacional de Planeación (DNP)</a:t>
            </a:r>
            <a:r>
              <a:rPr lang="es-ES" sz="1600" dirty="0">
                <a:solidFill>
                  <a:srgbClr val="00284B"/>
                </a:solidFill>
              </a:rPr>
              <a:t>, </a:t>
            </a:r>
            <a:r>
              <a:rPr lang="es-ES" sz="1600" b="1" dirty="0">
                <a:solidFill>
                  <a:srgbClr val="00284B"/>
                </a:solidFill>
              </a:rPr>
              <a:t>Navitrans (representante de la marca </a:t>
            </a:r>
            <a:r>
              <a:rPr lang="es-ES" sz="1600" b="1" dirty="0" err="1">
                <a:solidFill>
                  <a:srgbClr val="00284B"/>
                </a:solidFill>
              </a:rPr>
              <a:t>Zhongtong</a:t>
            </a:r>
            <a:r>
              <a:rPr lang="es-ES" sz="1600" b="1" dirty="0">
                <a:solidFill>
                  <a:srgbClr val="00284B"/>
                </a:solidFill>
              </a:rPr>
              <a:t> en Colombia)</a:t>
            </a:r>
            <a:r>
              <a:rPr lang="es-ES" sz="1600" dirty="0">
                <a:solidFill>
                  <a:srgbClr val="00284B"/>
                </a:solidFill>
              </a:rPr>
              <a:t> propietaria del vehículo, </a:t>
            </a:r>
            <a:r>
              <a:rPr lang="es-ES" sz="1600" b="1" dirty="0">
                <a:solidFill>
                  <a:srgbClr val="00284B"/>
                </a:solidFill>
              </a:rPr>
              <a:t>CELSIA</a:t>
            </a:r>
            <a:r>
              <a:rPr lang="es-ES" sz="1600" dirty="0">
                <a:solidFill>
                  <a:srgbClr val="00284B"/>
                </a:solidFill>
              </a:rPr>
              <a:t> proveedor de la infraestructura de carga y recarga del vehículo (carga del vehículo hasta por 6.000kWh), </a:t>
            </a:r>
            <a:r>
              <a:rPr lang="es-ES" sz="1600" b="1" dirty="0">
                <a:solidFill>
                  <a:srgbClr val="00284B"/>
                </a:solidFill>
              </a:rPr>
              <a:t>TURES TOLIMA S.A.</a:t>
            </a:r>
            <a:r>
              <a:rPr lang="es-ES" sz="1600" dirty="0">
                <a:solidFill>
                  <a:srgbClr val="00284B"/>
                </a:solidFill>
              </a:rPr>
              <a:t> que hace parte del Agente Operador de Transporte MOVILIZANDO A IBAGUÉ UT y quién asumió la operación del mismo durante los 42 días del piloto</a:t>
            </a:r>
            <a:r>
              <a:rPr lang="es-CO" sz="1600" dirty="0">
                <a:solidFill>
                  <a:srgbClr val="00284B"/>
                </a:solidFill>
              </a:rPr>
              <a:t> </a:t>
            </a:r>
            <a:endParaRPr lang="es-CO" sz="1200" dirty="0">
              <a:solidFill>
                <a:srgbClr val="00284B"/>
              </a:solidFill>
            </a:endParaRPr>
          </a:p>
        </p:txBody>
      </p:sp>
      <p:pic>
        <p:nvPicPr>
          <p:cNvPr id="2" name="Imagen 1">
            <a:extLst>
              <a:ext uri="{FF2B5EF4-FFF2-40B4-BE49-F238E27FC236}">
                <a16:creationId xmlns:a16="http://schemas.microsoft.com/office/drawing/2014/main" id="{FE5033FF-2B0E-8DE5-9A10-0BD5326CA50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185" y="2803995"/>
            <a:ext cx="5056995" cy="3397250"/>
          </a:xfrm>
          <a:prstGeom prst="rect">
            <a:avLst/>
          </a:prstGeom>
          <a:noFill/>
          <a:ln>
            <a:noFill/>
          </a:ln>
        </p:spPr>
      </p:pic>
      <p:pic>
        <p:nvPicPr>
          <p:cNvPr id="5" name="Imagen 4">
            <a:extLst>
              <a:ext uri="{FF2B5EF4-FFF2-40B4-BE49-F238E27FC236}">
                <a16:creationId xmlns:a16="http://schemas.microsoft.com/office/drawing/2014/main" id="{C900BE1C-1FCC-F520-BEDF-1CB52292C2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0820" y="2803995"/>
            <a:ext cx="5274506" cy="3352165"/>
          </a:xfrm>
          <a:prstGeom prst="rect">
            <a:avLst/>
          </a:prstGeom>
          <a:noFill/>
        </p:spPr>
      </p:pic>
    </p:spTree>
    <p:extLst>
      <p:ext uri="{BB962C8B-B14F-4D97-AF65-F5344CB8AC3E}">
        <p14:creationId xmlns:p14="http://schemas.microsoft.com/office/powerpoint/2010/main" val="299444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 de presentación SETP" id="{33F809D5-4806-4FA6-91DF-5A9272A7F406}" vid="{5B559FEE-A358-4ABA-AB71-00BBA1A01627}"/>
    </a:ext>
  </a:extLst>
</a:theme>
</file>

<file path=ppt/theme/theme2.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1-Presentacion V01</Template>
  <TotalTime>5256</TotalTime>
  <Words>1294</Words>
  <Application>Microsoft Office PowerPoint</Application>
  <PresentationFormat>Panorámica</PresentationFormat>
  <Paragraphs>136</Paragraphs>
  <Slides>23</Slides>
  <Notes>2</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23</vt:i4>
      </vt:variant>
    </vt:vector>
  </HeadingPairs>
  <TitlesOfParts>
    <vt:vector size="34" baseType="lpstr">
      <vt:lpstr>Arial</vt:lpstr>
      <vt:lpstr>Calibri</vt:lpstr>
      <vt:lpstr>Century Gothic</vt:lpstr>
      <vt:lpstr>Metropolis</vt:lpstr>
      <vt:lpstr>Metropolis Black</vt:lpstr>
      <vt:lpstr>Metropolis Extra Bold</vt:lpstr>
      <vt:lpstr>Metropolis Extra Light</vt:lpstr>
      <vt:lpstr>Metropolis Light</vt:lpstr>
      <vt:lpstr>Metropolis Medium</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Cristhian David Bocanegra Valencia</dc:creator>
  <cp:lastModifiedBy>Luis Fernando Rojas Castro</cp:lastModifiedBy>
  <cp:revision>131</cp:revision>
  <cp:lastPrinted>2025-01-18T00:55:10Z</cp:lastPrinted>
  <dcterms:created xsi:type="dcterms:W3CDTF">2022-10-08T05:49:26Z</dcterms:created>
  <dcterms:modified xsi:type="dcterms:W3CDTF">2025-01-28T12:30:38Z</dcterms:modified>
</cp:coreProperties>
</file>